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95" r:id="rId2"/>
    <p:sldId id="256" r:id="rId3"/>
    <p:sldId id="296" r:id="rId4"/>
    <p:sldId id="375" r:id="rId5"/>
    <p:sldId id="404" r:id="rId6"/>
    <p:sldId id="406" r:id="rId7"/>
    <p:sldId id="405" r:id="rId8"/>
    <p:sldId id="299" r:id="rId9"/>
    <p:sldId id="426" r:id="rId10"/>
    <p:sldId id="431" r:id="rId11"/>
    <p:sldId id="432" r:id="rId12"/>
    <p:sldId id="425" r:id="rId13"/>
    <p:sldId id="418" r:id="rId14"/>
    <p:sldId id="421" r:id="rId15"/>
    <p:sldId id="424" r:id="rId16"/>
    <p:sldId id="415" r:id="rId17"/>
    <p:sldId id="422" r:id="rId18"/>
    <p:sldId id="423" r:id="rId19"/>
    <p:sldId id="3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hat BAL (BilgeAdam)" initials="FB(" lastIdx="1" clrIdx="0">
    <p:extLst>
      <p:ext uri="{19B8F6BF-5375-455C-9EA6-DF929625EA0E}">
        <p15:presenceInfo xmlns:p15="http://schemas.microsoft.com/office/powerpoint/2012/main" userId="S-1-5-21-821814289-3717106176-2444894426-1364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38C32-99B0-49C4-A283-FF3CB5F5EF80}" type="datetimeFigureOut">
              <a:rPr lang="en-US" smtClean="0"/>
              <a:t>2024-03-28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5FB51-B194-49D0-943A-CE5D77EF5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3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A2FF3-3800-44AB-B09B-C3BE3949B3DF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BDFF-5F03-454F-BAA1-48F58A82DE3C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979F-757F-4B2A-850C-F205ECA296CC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BB2-8EDC-4322-8B05-6289B79AAC7C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EE86-6790-4CFC-A678-88D2A26A8B49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D203-0778-40BE-887A-6B4CBD631E69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766B-A60F-4BF9-AD29-B7AFCFBE1951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CD53-D705-49EC-BFDE-79FA23BE9745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09F4-703F-47FD-B0B9-993F999FA11F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0FB9-B8AC-4FDE-A11B-147200FA9EFC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EA7BF-774B-455B-B61E-08507D8DDA17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F833B-AFE8-48E9-901E-7063DB4D66AA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A737-750B-4E16-A6B4-28A3410E8584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1D1D-3DC0-4E8B-A2A5-DD49E42C99E2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D0A1A-FA88-414F-A639-18E722FD0C51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A2B7-3043-4BD9-815F-D900C27035D3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4C17-B5D2-4F9A-A995-C4DED5440E9E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B025E68-9B41-42AC-A1E4-E8E63EFB2FAD}" type="datetime1">
              <a:rPr lang="en-US" smtClean="0"/>
              <a:t>2024-03-28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ferhat.bal@evcify.com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E3C62-0081-4E3B-9780-330C4AED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39199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Electric Vehicle Charging Station Management System (EV CSMS)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309B57-53E8-4963-A32B-497D74B86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42" y="1309561"/>
            <a:ext cx="9095913" cy="241223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D278E8-06E7-4575-996F-4D2944062144}"/>
              </a:ext>
            </a:extLst>
          </p:cNvPr>
          <p:cNvSpPr/>
          <p:nvPr/>
        </p:nvSpPr>
        <p:spPr>
          <a:xfrm>
            <a:off x="10386701" y="641005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2023-11-04</a:t>
            </a:r>
          </a:p>
        </p:txBody>
      </p:sp>
    </p:spTree>
    <p:extLst>
      <p:ext uri="{BB962C8B-B14F-4D97-AF65-F5344CB8AC3E}">
        <p14:creationId xmlns:p14="http://schemas.microsoft.com/office/powerpoint/2010/main" val="364584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57EB60-6B42-41E3-B050-BE0E016C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 Charging Ecosystem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D321-D93A-498A-835E-D0EEBECE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7E6280-292A-423D-8227-13A7B5A02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C5B6C0-ADA0-4661-9D6C-BC85FADB9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Chain</a:t>
            </a:r>
          </a:p>
        </p:txBody>
      </p:sp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4610A98B-FFD1-476B-9809-211E350C9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16" b="1916"/>
          <a:stretch>
            <a:fillRect/>
          </a:stretch>
        </p:blipFill>
        <p:spPr>
          <a:xfrm>
            <a:off x="646111" y="1730924"/>
            <a:ext cx="10936970" cy="3815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EBDE4A-3546-4AA0-8BA1-FEA842C79CF6}"/>
              </a:ext>
            </a:extLst>
          </p:cNvPr>
          <p:cNvSpPr/>
          <p:nvPr/>
        </p:nvSpPr>
        <p:spPr>
          <a:xfrm>
            <a:off x="553746" y="5799386"/>
            <a:ext cx="88396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dirty="0"/>
              <a:t>https://www.bcg.com/publications/2021/the-evolution-of-charging-infrastructures-for-electric-vehicles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8145BA-6C69-4D0B-8E01-D7570766F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0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57EB60-6B42-41E3-B050-BE0E016C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D321-D93A-498A-835E-D0EEBECE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DA27E9-6613-4193-A5AF-B717FC36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67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EVs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65268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Number of Electric Vehicles in Traffic</a:t>
            </a:r>
          </a:p>
          <a:p>
            <a:pPr lvl="1"/>
            <a:r>
              <a:rPr lang="en-US" b="1" dirty="0"/>
              <a:t>58,000 </a:t>
            </a:r>
            <a:r>
              <a:rPr lang="en-US" dirty="0"/>
              <a:t>(in October 2023)</a:t>
            </a:r>
          </a:p>
          <a:p>
            <a:r>
              <a:rPr lang="en-US" dirty="0"/>
              <a:t>Number of Electric Vehicles Sold</a:t>
            </a:r>
          </a:p>
          <a:p>
            <a:pPr lvl="1"/>
            <a:r>
              <a:rPr lang="en-US" dirty="0"/>
              <a:t>in 2023</a:t>
            </a:r>
          </a:p>
          <a:p>
            <a:pPr lvl="2"/>
            <a:r>
              <a:rPr lang="en-US" b="1" dirty="0"/>
              <a:t>45,050</a:t>
            </a:r>
            <a:endParaRPr lang="en-US" dirty="0"/>
          </a:p>
          <a:p>
            <a:pPr lvl="1"/>
            <a:r>
              <a:rPr lang="en-US" dirty="0"/>
              <a:t>in October</a:t>
            </a:r>
          </a:p>
          <a:p>
            <a:pPr lvl="2"/>
            <a:r>
              <a:rPr lang="en-US" b="1" dirty="0"/>
              <a:t>8,340</a:t>
            </a:r>
          </a:p>
          <a:p>
            <a:pPr lvl="2"/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https://ea-sarj.net/</a:t>
            </a:r>
          </a:p>
          <a:p>
            <a:pPr marL="0" indent="0">
              <a:buNone/>
            </a:pPr>
            <a:br>
              <a:rPr lang="en-US" dirty="0"/>
            </a:br>
            <a:endParaRPr lang="en-US" b="1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F9BCA4-E044-456B-B715-FEBF50CD9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B5AD9BB-A35C-4DE2-9021-2B97D7226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8945" y="205291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4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Total Number of Charging Points in </a:t>
            </a:r>
            <a:r>
              <a:rPr lang="en-US" dirty="0" err="1"/>
              <a:t>Türkiye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65268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Number of Charging Points (Sockets) in November 2023</a:t>
            </a:r>
          </a:p>
          <a:p>
            <a:pPr lvl="1"/>
            <a:r>
              <a:rPr lang="en-US" b="1" dirty="0"/>
              <a:t>11036</a:t>
            </a:r>
          </a:p>
          <a:p>
            <a:r>
              <a:rPr lang="en-US" dirty="0"/>
              <a:t>EV per AC Charging Point</a:t>
            </a:r>
          </a:p>
          <a:p>
            <a:pPr lvl="1"/>
            <a:r>
              <a:rPr lang="en-US" dirty="0"/>
              <a:t>AC</a:t>
            </a:r>
          </a:p>
          <a:p>
            <a:pPr lvl="2"/>
            <a:r>
              <a:rPr lang="en-US" b="1" dirty="0"/>
              <a:t>7.13</a:t>
            </a:r>
          </a:p>
          <a:p>
            <a:pPr lvl="1"/>
            <a:r>
              <a:rPr lang="en-US" b="1" dirty="0"/>
              <a:t>DC</a:t>
            </a:r>
          </a:p>
          <a:p>
            <a:pPr lvl="2"/>
            <a:r>
              <a:rPr lang="en-US" b="1" dirty="0"/>
              <a:t>19.08</a:t>
            </a:r>
          </a:p>
          <a:p>
            <a:r>
              <a:rPr lang="en-US" dirty="0"/>
              <a:t>DC Charging Point number leader</a:t>
            </a:r>
          </a:p>
          <a:p>
            <a:pPr lvl="1"/>
            <a:r>
              <a:rPr lang="en-US" dirty="0" err="1"/>
              <a:t>Eşarj</a:t>
            </a:r>
            <a:r>
              <a:rPr lang="en-US" dirty="0"/>
              <a:t>, </a:t>
            </a:r>
            <a:r>
              <a:rPr lang="en-US" b="1" dirty="0"/>
              <a:t>797</a:t>
            </a:r>
          </a:p>
          <a:p>
            <a:pPr lvl="1"/>
            <a:r>
              <a:rPr lang="en-US" dirty="0" err="1"/>
              <a:t>Trugo</a:t>
            </a:r>
            <a:r>
              <a:rPr lang="en-US" dirty="0"/>
              <a:t>, </a:t>
            </a:r>
            <a:r>
              <a:rPr lang="en-US" b="1" dirty="0"/>
              <a:t>364</a:t>
            </a:r>
          </a:p>
          <a:p>
            <a:pPr lvl="1"/>
            <a:r>
              <a:rPr lang="en-US" dirty="0"/>
              <a:t>ZES, </a:t>
            </a:r>
            <a:r>
              <a:rPr lang="en-US" b="1" dirty="0"/>
              <a:t>301</a:t>
            </a:r>
          </a:p>
          <a:p>
            <a:r>
              <a:rPr lang="en-US" dirty="0"/>
              <a:t>AC Charging Point number leader</a:t>
            </a:r>
          </a:p>
          <a:p>
            <a:pPr lvl="1"/>
            <a:r>
              <a:rPr lang="en-US" dirty="0"/>
              <a:t>ZES, </a:t>
            </a:r>
            <a:r>
              <a:rPr lang="en-US" b="1" dirty="0"/>
              <a:t>2649</a:t>
            </a:r>
          </a:p>
          <a:p>
            <a:pPr lvl="1"/>
            <a:r>
              <a:rPr lang="en-US" dirty="0" err="1"/>
              <a:t>Voltrun</a:t>
            </a:r>
            <a:r>
              <a:rPr lang="en-US" dirty="0"/>
              <a:t>, </a:t>
            </a:r>
            <a:r>
              <a:rPr lang="en-US" b="1" dirty="0"/>
              <a:t>649</a:t>
            </a:r>
            <a:r>
              <a:rPr lang="en-US" dirty="0"/>
              <a:t>, </a:t>
            </a:r>
          </a:p>
          <a:p>
            <a:pPr lvl="1"/>
            <a:r>
              <a:rPr lang="en-US" dirty="0" err="1"/>
              <a:t>Eşarj</a:t>
            </a:r>
            <a:r>
              <a:rPr lang="en-US" dirty="0"/>
              <a:t>, </a:t>
            </a:r>
            <a:r>
              <a:rPr lang="en-US" b="1" dirty="0"/>
              <a:t>240</a:t>
            </a:r>
            <a:br>
              <a:rPr lang="en-US" dirty="0"/>
            </a:br>
            <a:endParaRPr lang="en-US" dirty="0"/>
          </a:p>
          <a:p>
            <a:pPr marL="57150" indent="0">
              <a:buNone/>
            </a:pPr>
            <a:r>
              <a:rPr lang="en-US" b="1" dirty="0"/>
              <a:t>https://ea-sarj.net/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F9BCA4-E044-456B-B715-FEBF50CD9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9A44762-D316-4EE0-B9D1-63C9C9FBC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8945" y="205291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80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57EB60-6B42-41E3-B050-BE0E016C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D321-D93A-498A-835E-D0EEBECE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Fault, Maintenance and Customer support management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DA27E9-6613-4193-A5AF-B717FC36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34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Fault, Maintenance and Support Services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 Support Management</a:t>
            </a:r>
          </a:p>
          <a:p>
            <a:pPr lvl="1"/>
            <a:r>
              <a:rPr lang="en-US" dirty="0"/>
              <a:t>Ticket Management</a:t>
            </a:r>
          </a:p>
          <a:p>
            <a:r>
              <a:rPr lang="en-US" dirty="0"/>
              <a:t>Fault Management</a:t>
            </a:r>
          </a:p>
          <a:p>
            <a:r>
              <a:rPr lang="en-US" dirty="0"/>
              <a:t>Workforce Management</a:t>
            </a:r>
          </a:p>
          <a:p>
            <a:pPr lvl="1"/>
            <a:r>
              <a:rPr lang="en-US" dirty="0"/>
              <a:t>Work Order Management</a:t>
            </a:r>
          </a:p>
          <a:p>
            <a:r>
              <a:rPr lang="en-US" dirty="0"/>
              <a:t>Mobile Workforce Management (MWM)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C928F23-60A6-4BCA-BE63-0B39BB75E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6034" y="2052918"/>
            <a:ext cx="2438400" cy="243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327F18-3968-4061-B547-6B323E3EE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11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this platform, it is aimed to increase the Service Quality in E-mobility. (*)</a:t>
            </a:r>
          </a:p>
          <a:p>
            <a:pPr lvl="1"/>
            <a:r>
              <a:rPr lang="en-US" dirty="0"/>
              <a:t>Occupational Health and Safety (*)</a:t>
            </a:r>
          </a:p>
          <a:p>
            <a:pPr lvl="1"/>
            <a:r>
              <a:rPr lang="en-US" dirty="0"/>
              <a:t>Real-time fault &amp; error tracking.</a:t>
            </a:r>
          </a:p>
          <a:p>
            <a:pPr lvl="1"/>
            <a:r>
              <a:rPr lang="en-US" dirty="0"/>
              <a:t>Contributing to increasing the trust of electric vehicle users in the charging infrastructure.</a:t>
            </a:r>
          </a:p>
          <a:p>
            <a:pPr lvl="1"/>
            <a:r>
              <a:rPr lang="en-US" dirty="0"/>
              <a:t>Customer satisfaction</a:t>
            </a:r>
          </a:p>
          <a:p>
            <a:pPr lvl="1"/>
            <a:r>
              <a:rPr lang="en-US" dirty="0"/>
              <a:t>Ensuring efficiency and service continuity at charging stations through planned maintenance.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27F18-3968-4061-B547-6B323E3E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D9C0BD-B5DA-4F10-80B9-E33A373D5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8945" y="185324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6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Sustainability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Solve Problems of Electric Vehicle Charging Stations as soon as possible</a:t>
            </a:r>
          </a:p>
          <a:p>
            <a:r>
              <a:rPr lang="en-US" dirty="0"/>
              <a:t>Increasing the confidence in the use of Electric Vehicles by minimizing the suffering of end users</a:t>
            </a:r>
          </a:p>
          <a:p>
            <a:r>
              <a:rPr lang="en-US" dirty="0"/>
              <a:t>Minimizing maintenance costs through planned, predictive, preventive, etc. maintenance at charging stations will contribute to sustainability.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27F18-3968-4061-B547-6B323E3E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D9C0BD-B5DA-4F10-80B9-E33A373D5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8945" y="185324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57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Collaboration Potential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Electric Vehicle Charging Station Manufacturers</a:t>
            </a:r>
          </a:p>
          <a:p>
            <a:r>
              <a:rPr lang="en-US" dirty="0"/>
              <a:t>Charging Network Licensed Companies</a:t>
            </a:r>
          </a:p>
          <a:p>
            <a:r>
              <a:rPr lang="en-US" dirty="0"/>
              <a:t>Maintenance &amp; Malfunction Subcontractor companies</a:t>
            </a:r>
          </a:p>
          <a:p>
            <a:r>
              <a:rPr lang="en-US" dirty="0"/>
              <a:t>All companies that need Workforce Management for charging stations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27F18-3968-4061-B547-6B323E3E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8D9C0BD-B5DA-4F10-80B9-E33A373D5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8945" y="185324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73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57EB60-6B42-41E3-B050-BE0E016C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2080619"/>
            <a:ext cx="9882089" cy="2696762"/>
          </a:xfrm>
        </p:spPr>
        <p:txBody>
          <a:bodyPr/>
          <a:lstStyle/>
          <a:p>
            <a:r>
              <a:rPr lang="en-US" dirty="0"/>
              <a:t>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D321-D93A-498A-835E-D0EEBECE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A2AEB1-4583-4E87-B967-99FF0F9C6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60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Concepts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Faults</a:t>
            </a:r>
          </a:p>
          <a:p>
            <a:pPr lvl="1"/>
            <a:r>
              <a:rPr lang="en-US" dirty="0"/>
              <a:t>OCPP 1.6J</a:t>
            </a:r>
          </a:p>
          <a:p>
            <a:pPr lvl="2"/>
            <a:r>
              <a:rPr lang="en-US" i="1" dirty="0"/>
              <a:t>Charge Point Error Code</a:t>
            </a:r>
          </a:p>
          <a:p>
            <a:r>
              <a:rPr lang="en-US" dirty="0"/>
              <a:t>Call Method</a:t>
            </a:r>
          </a:p>
          <a:p>
            <a:r>
              <a:rPr lang="en-US" dirty="0"/>
              <a:t>Mobile Application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Integrations</a:t>
            </a:r>
          </a:p>
          <a:p>
            <a:r>
              <a:rPr lang="en-US" dirty="0"/>
              <a:t>Work Order</a:t>
            </a:r>
          </a:p>
          <a:p>
            <a:r>
              <a:rPr lang="en-US" dirty="0"/>
              <a:t>Workforce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27F18-3968-4061-B547-6B323E3E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AC600F8-2A9E-4E7D-9114-B0FDCA073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7345" y="185324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01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57EB60-6B42-41E3-B050-BE0E016C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2080619"/>
            <a:ext cx="9882089" cy="2696762"/>
          </a:xfrm>
        </p:spPr>
        <p:txBody>
          <a:bodyPr/>
          <a:lstStyle/>
          <a:p>
            <a:r>
              <a:rPr lang="en-US" dirty="0"/>
              <a:t>Workforce Management</a:t>
            </a:r>
            <a:endParaRPr lang="en-US" sz="3000" i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D321-D93A-498A-835E-D0EEBECE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WFM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A2AEB1-4583-4E87-B967-99FF0F9C6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97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Key Components</a:t>
            </a:r>
            <a:endParaRPr lang="en-US" sz="3000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262361" cy="4195481"/>
          </a:xfrm>
        </p:spPr>
        <p:txBody>
          <a:bodyPr numCol="2">
            <a:normAutofit/>
          </a:bodyPr>
          <a:lstStyle/>
          <a:p>
            <a:r>
              <a:rPr lang="en-US" dirty="0"/>
              <a:t>Work Order Management</a:t>
            </a:r>
          </a:p>
          <a:p>
            <a:r>
              <a:rPr lang="en-US" dirty="0"/>
              <a:t>Workforce Planning</a:t>
            </a:r>
          </a:p>
          <a:p>
            <a:r>
              <a:rPr lang="en-US" dirty="0"/>
              <a:t>Staff Scheduling</a:t>
            </a:r>
          </a:p>
          <a:p>
            <a:r>
              <a:rPr lang="en-US" dirty="0"/>
              <a:t>Time and Attendance Management</a:t>
            </a:r>
          </a:p>
          <a:p>
            <a:r>
              <a:rPr lang="en-US" dirty="0"/>
              <a:t>Labor Forecasting</a:t>
            </a:r>
          </a:p>
          <a:p>
            <a:r>
              <a:rPr lang="en-US" dirty="0"/>
              <a:t>Performance Management</a:t>
            </a:r>
          </a:p>
          <a:p>
            <a:r>
              <a:rPr lang="en-US" dirty="0"/>
              <a:t>Workforce Analytics</a:t>
            </a:r>
          </a:p>
          <a:p>
            <a:r>
              <a:rPr lang="en-US" dirty="0"/>
              <a:t>Occupational Health and Safety (*)</a:t>
            </a:r>
          </a:p>
          <a:p>
            <a:endParaRPr lang="en-US" dirty="0"/>
          </a:p>
          <a:p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2728E-1798-4369-8818-D79949B20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8FD00D7-20D1-44F1-B78E-DC62B9CF6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5745" y="185324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10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Work Order Type Group</a:t>
            </a:r>
            <a:endParaRPr lang="en-US" sz="3000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262361" cy="4195481"/>
          </a:xfrm>
        </p:spPr>
        <p:txBody>
          <a:bodyPr numCol="2">
            <a:normAutofit/>
          </a:bodyPr>
          <a:lstStyle/>
          <a:p>
            <a:r>
              <a:rPr lang="en-US" dirty="0"/>
              <a:t>Maintenance </a:t>
            </a:r>
          </a:p>
          <a:p>
            <a:pPr lvl="1"/>
            <a:r>
              <a:rPr lang="en-US" i="1" dirty="0"/>
              <a:t>Preventive Maintenance</a:t>
            </a:r>
          </a:p>
          <a:p>
            <a:pPr lvl="1"/>
            <a:r>
              <a:rPr lang="en-US" i="1" dirty="0"/>
              <a:t>Corrective Maintenance</a:t>
            </a:r>
          </a:p>
          <a:p>
            <a:pPr lvl="1"/>
            <a:r>
              <a:rPr lang="en-US" i="1" dirty="0"/>
              <a:t>Predictive Maintenance</a:t>
            </a:r>
          </a:p>
          <a:p>
            <a:pPr lvl="1"/>
            <a:r>
              <a:rPr lang="en-US" i="1" dirty="0"/>
              <a:t>Scheduled Maintenance</a:t>
            </a:r>
          </a:p>
          <a:p>
            <a:pPr lvl="1"/>
            <a:r>
              <a:rPr lang="en-US" i="1" dirty="0"/>
              <a:t>Emergency Maintenance</a:t>
            </a:r>
          </a:p>
          <a:p>
            <a:r>
              <a:rPr lang="en-US" dirty="0"/>
              <a:t>Fault</a:t>
            </a:r>
          </a:p>
          <a:p>
            <a:pPr lvl="1"/>
            <a:r>
              <a:rPr lang="en-US" i="1" dirty="0"/>
              <a:t>See Fault Group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2728E-1798-4369-8818-D79949B20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519A309-2591-441C-AE00-C5F5CD26A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3600" y="185324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46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57EB60-6B42-41E3-B050-BE0E016C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2080619"/>
            <a:ext cx="9882089" cy="2696762"/>
          </a:xfrm>
        </p:spPr>
        <p:txBody>
          <a:bodyPr/>
          <a:lstStyle/>
          <a:p>
            <a:r>
              <a:rPr lang="en-US" dirty="0"/>
              <a:t>Mobile Workforce Management</a:t>
            </a:r>
            <a:endParaRPr lang="en-US" sz="3000" i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D321-D93A-498A-835E-D0EEBECE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A2AEB1-4583-4E87-B967-99FF0F9C6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55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E540-9615-4B50-8F01-8623E21F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481234" cy="1400530"/>
          </a:xfrm>
        </p:spPr>
        <p:txBody>
          <a:bodyPr/>
          <a:lstStyle/>
          <a:p>
            <a:r>
              <a:rPr lang="en-US" dirty="0"/>
              <a:t>Key Components</a:t>
            </a:r>
            <a:endParaRPr lang="en-US" sz="3000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4351D3-39B1-4C7E-9C82-86D16933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262361" cy="4195481"/>
          </a:xfrm>
        </p:spPr>
        <p:txBody>
          <a:bodyPr numCol="2">
            <a:normAutofit lnSpcReduction="10000"/>
          </a:bodyPr>
          <a:lstStyle/>
          <a:p>
            <a:r>
              <a:rPr lang="en-US" dirty="0"/>
              <a:t>Occupational Health and Safety (*)</a:t>
            </a:r>
          </a:p>
          <a:p>
            <a:r>
              <a:rPr lang="en-US" dirty="0"/>
              <a:t>Scheduling and Dispatch</a:t>
            </a:r>
          </a:p>
          <a:p>
            <a:r>
              <a:rPr lang="en-US" dirty="0"/>
              <a:t>Time and Attendance Tracking</a:t>
            </a:r>
          </a:p>
          <a:p>
            <a:r>
              <a:rPr lang="en-US" dirty="0"/>
              <a:t>Job Tracking</a:t>
            </a:r>
          </a:p>
          <a:p>
            <a:r>
              <a:rPr lang="en-US" dirty="0"/>
              <a:t>Communication Tools</a:t>
            </a:r>
          </a:p>
          <a:p>
            <a:r>
              <a:rPr lang="en-US" dirty="0"/>
              <a:t>Inventory and Asset Management</a:t>
            </a:r>
          </a:p>
          <a:p>
            <a:r>
              <a:rPr lang="en-US" dirty="0"/>
              <a:t>Customer Relationship Management (CRM)</a:t>
            </a:r>
          </a:p>
          <a:p>
            <a:r>
              <a:rPr lang="en-US" dirty="0"/>
              <a:t>Work Order Management</a:t>
            </a:r>
          </a:p>
          <a:p>
            <a:r>
              <a:rPr lang="en-US" dirty="0"/>
              <a:t>Document and Image Capture</a:t>
            </a:r>
          </a:p>
          <a:p>
            <a:r>
              <a:rPr lang="en-US" dirty="0"/>
              <a:t>Safety and Compliance</a:t>
            </a:r>
          </a:p>
          <a:p>
            <a:r>
              <a:rPr lang="en-US" dirty="0"/>
              <a:t>Offline Functionality</a:t>
            </a:r>
          </a:p>
          <a:p>
            <a:r>
              <a:rPr lang="en-US" dirty="0"/>
              <a:t>Analytics and Performance Metrics</a:t>
            </a:r>
          </a:p>
          <a:p>
            <a:r>
              <a:rPr lang="en-US" dirty="0"/>
              <a:t>Security and Access Control</a:t>
            </a:r>
          </a:p>
          <a:p>
            <a:r>
              <a:rPr lang="en-US" dirty="0"/>
              <a:t>Mobile Device Management (MDM)</a:t>
            </a:r>
          </a:p>
          <a:p>
            <a:r>
              <a:rPr lang="en-US" dirty="0"/>
              <a:t>Customization and Scalability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2728E-1798-4369-8818-D79949B20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" cy="4175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81312AA-1A67-49FD-8AD1-C70B8FFD4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3600" y="1923473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69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9600C-9FF4-456C-952A-69E0AF21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482215"/>
            <a:ext cx="9404723" cy="80164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Thank You</a:t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5CD16A-B3D6-4320-932E-8E195C7F0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423" y="3834606"/>
            <a:ext cx="8947150" cy="2372784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E9EFB23-3545-412C-96B0-66863D9DF373}"/>
              </a:ext>
            </a:extLst>
          </p:cNvPr>
          <p:cNvSpPr txBox="1">
            <a:spLocks/>
          </p:cNvSpPr>
          <p:nvPr/>
        </p:nvSpPr>
        <p:spPr>
          <a:xfrm>
            <a:off x="1393637" y="1283856"/>
            <a:ext cx="9404723" cy="2372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2500" dirty="0">
              <a:solidFill>
                <a:srgbClr val="002060"/>
              </a:solidFill>
            </a:endParaRPr>
          </a:p>
          <a:p>
            <a:pPr algn="ctr"/>
            <a:r>
              <a:rPr lang="en-US" sz="2500" dirty="0">
                <a:solidFill>
                  <a:srgbClr val="002060"/>
                </a:solidFill>
              </a:rPr>
              <a:t>Ferhat BAL</a:t>
            </a:r>
          </a:p>
          <a:p>
            <a:pPr algn="ctr"/>
            <a:r>
              <a:rPr lang="en-US" sz="2500" dirty="0">
                <a:solidFill>
                  <a:srgbClr val="002060"/>
                </a:solidFill>
              </a:rPr>
              <a:t> +90 532 794 65 42</a:t>
            </a:r>
          </a:p>
          <a:p>
            <a:pPr algn="ctr"/>
            <a:r>
              <a:rPr lang="en-US" sz="250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ferhat.bal@evcify.com</a:t>
            </a:r>
            <a:endParaRPr lang="en-US" sz="2500" dirty="0">
              <a:solidFill>
                <a:srgbClr val="002060"/>
              </a:solidFill>
            </a:endParaRPr>
          </a:p>
          <a:p>
            <a:pPr algn="ctr"/>
            <a:endParaRPr lang="en-US" sz="2500" dirty="0">
              <a:solidFill>
                <a:srgbClr val="002060"/>
              </a:solidFill>
            </a:endParaRPr>
          </a:p>
          <a:p>
            <a:pPr algn="ctr"/>
            <a:r>
              <a:rPr lang="en-US" sz="2500" dirty="0">
                <a:solidFill>
                  <a:srgbClr val="002060"/>
                </a:solidFill>
              </a:rPr>
              <a:t>https://evcify.com</a:t>
            </a:r>
          </a:p>
          <a:p>
            <a:pPr algn="ctr"/>
            <a:endParaRPr lang="en-US" sz="2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01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12286</TotalTime>
  <Words>439</Words>
  <Application>Microsoft Office PowerPoint</Application>
  <PresentationFormat>Widescreen</PresentationFormat>
  <Paragraphs>117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Ion</vt:lpstr>
      <vt:lpstr>Electric Vehicle Charging Station Management System (EV CSMS)</vt:lpstr>
      <vt:lpstr>EV Charging Ecosystem</vt:lpstr>
      <vt:lpstr>Value Chain</vt:lpstr>
      <vt:lpstr>Statistics</vt:lpstr>
      <vt:lpstr>EVs</vt:lpstr>
      <vt:lpstr>Total Number of Charging Points in Türkiye</vt:lpstr>
      <vt:lpstr>Solutions</vt:lpstr>
      <vt:lpstr>Fault, Maintenance and Support Services</vt:lpstr>
      <vt:lpstr>Aim</vt:lpstr>
      <vt:lpstr>Sustainability</vt:lpstr>
      <vt:lpstr>Collaboration Potential</vt:lpstr>
      <vt:lpstr>Services</vt:lpstr>
      <vt:lpstr>Concepts</vt:lpstr>
      <vt:lpstr>Workforce Management</vt:lpstr>
      <vt:lpstr>Key Components</vt:lpstr>
      <vt:lpstr>Work Order Type Group</vt:lpstr>
      <vt:lpstr>Mobile Workforce Management</vt:lpstr>
      <vt:lpstr>Key Components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Ferhat BAL (BilgeAdam)</dc:creator>
  <cp:lastModifiedBy>Ferhat BAL (BilgeAdam)</cp:lastModifiedBy>
  <cp:revision>540</cp:revision>
  <dcterms:created xsi:type="dcterms:W3CDTF">2023-06-19T21:16:06Z</dcterms:created>
  <dcterms:modified xsi:type="dcterms:W3CDTF">2024-03-29T12:07:24Z</dcterms:modified>
</cp:coreProperties>
</file>