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72" r:id="rId2"/>
    <p:sldId id="256" r:id="rId3"/>
    <p:sldId id="264" r:id="rId4"/>
    <p:sldId id="274" r:id="rId5"/>
    <p:sldId id="259" r:id="rId6"/>
    <p:sldId id="268" r:id="rId7"/>
    <p:sldId id="269" r:id="rId8"/>
    <p:sldId id="262" r:id="rId9"/>
    <p:sldId id="270" r:id="rId10"/>
    <p:sldId id="263" r:id="rId11"/>
    <p:sldId id="261" r:id="rId12"/>
    <p:sldId id="273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elvetica Neue" panose="020B0604020202020204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mIeobaF3/qOegXwF/ClawkpkO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ED7"/>
    <a:srgbClr val="63AFE8"/>
    <a:srgbClr val="7F7F7F"/>
    <a:srgbClr val="FFFFFF"/>
    <a:srgbClr val="0EDAB7"/>
    <a:srgbClr val="CC0000"/>
    <a:srgbClr val="FEA92E"/>
    <a:srgbClr val="F2F2F2"/>
    <a:srgbClr val="4472C4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E01006-B51A-448D-9FB4-02EFC7B18B74}">
  <a:tblStyle styleId="{0FE01006-B51A-448D-9FB4-02EFC7B18B7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253" autoAdjust="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86CF23-109A-45EA-A818-6D26F875ADCF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E521647-1C6E-4F4A-B969-57B79094AD4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pPr>
            <a:buClr>
              <a:schemeClr val="dk1"/>
            </a:buClr>
            <a:buSzPts val="6600"/>
            <a:buFont typeface="Helvetica Neue"/>
            <a:buNone/>
          </a:pPr>
          <a:r>
            <a:rPr lang="tr-TR" sz="6600" b="1" dirty="0">
              <a:solidFill>
                <a:srgbClr val="CC0000"/>
              </a:solidFill>
              <a:latin typeface="Helvetica Neue"/>
              <a:ea typeface="Helvetica Neue"/>
              <a:cs typeface="Helvetica Neue"/>
              <a:sym typeface="Helvetica Neue"/>
            </a:rPr>
            <a:t>Akıllı Şarj Sistemi</a:t>
          </a:r>
          <a:endParaRPr lang="tr-TR" sz="6600" dirty="0"/>
        </a:p>
      </dgm:t>
    </dgm:pt>
    <dgm:pt modelId="{69EE0B27-A0B0-4D72-AB1E-30F07D578328}" type="parTrans" cxnId="{4913C437-8B74-403B-B36F-AC7B05A791A2}">
      <dgm:prSet/>
      <dgm:spPr/>
      <dgm:t>
        <a:bodyPr/>
        <a:lstStyle/>
        <a:p>
          <a:endParaRPr lang="tr-TR"/>
        </a:p>
      </dgm:t>
    </dgm:pt>
    <dgm:pt modelId="{DAC24C01-50FE-4FAB-B2E5-71A1863A1C54}" type="sibTrans" cxnId="{4913C437-8B74-403B-B36F-AC7B05A791A2}">
      <dgm:prSet/>
      <dgm:spPr/>
      <dgm:t>
        <a:bodyPr/>
        <a:lstStyle/>
        <a:p>
          <a:endParaRPr lang="tr-TR"/>
        </a:p>
      </dgm:t>
    </dgm:pt>
    <dgm:pt modelId="{FC2C4D62-845A-4ACA-8C20-87DA97562D36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SzPts val="1600"/>
            <a:buFont typeface="Helvetica Neue"/>
            <a:buChar char="●"/>
          </a:pPr>
          <a:r>
            <a:rPr lang="tr-TR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rPr>
            <a:t>Gerçek zamanlı (online) öğrenen bir yapay zeka modeli (A3C) geliştirmesidir.</a:t>
          </a:r>
          <a:endParaRPr lang="tr-TR" dirty="0"/>
        </a:p>
      </dgm:t>
    </dgm:pt>
    <dgm:pt modelId="{65BA393D-B5E9-4A44-BCFB-EBABCE82ACFA}" type="parTrans" cxnId="{D5007E7B-F046-4CC8-B934-55EE40718183}">
      <dgm:prSet/>
      <dgm:spPr/>
      <dgm:t>
        <a:bodyPr/>
        <a:lstStyle/>
        <a:p>
          <a:endParaRPr lang="tr-TR"/>
        </a:p>
      </dgm:t>
    </dgm:pt>
    <dgm:pt modelId="{EC89DA0B-CC5B-44BD-BEDD-ABAD4E97E1E0}" type="sibTrans" cxnId="{D5007E7B-F046-4CC8-B934-55EE40718183}">
      <dgm:prSet/>
      <dgm:spPr/>
      <dgm:t>
        <a:bodyPr/>
        <a:lstStyle/>
        <a:p>
          <a:endParaRPr lang="tr-TR"/>
        </a:p>
      </dgm:t>
    </dgm:pt>
    <dgm:pt modelId="{290A6622-8FB0-4D3A-BB19-170359156302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SzPts val="1600"/>
            <a:buFont typeface="Helvetica Neue"/>
            <a:buChar char="●"/>
          </a:pPr>
          <a:r>
            <a:rPr lang="tr-TR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rPr>
            <a:t>Yapay zeka sistemin anlık durumunu gözlemleyerek enerji akış yönüne karar vermektedir.</a:t>
          </a:r>
          <a:endParaRPr lang="tr-TR" dirty="0"/>
        </a:p>
      </dgm:t>
    </dgm:pt>
    <dgm:pt modelId="{A76F9108-7E37-4357-842A-9B4C2427EB00}" type="parTrans" cxnId="{A3624FB4-17F8-4BA1-88C9-F92520EFF7C9}">
      <dgm:prSet/>
      <dgm:spPr/>
      <dgm:t>
        <a:bodyPr/>
        <a:lstStyle/>
        <a:p>
          <a:endParaRPr lang="tr-TR"/>
        </a:p>
      </dgm:t>
    </dgm:pt>
    <dgm:pt modelId="{8DDD5608-D905-403E-B4B7-915465CDA9D8}" type="sibTrans" cxnId="{A3624FB4-17F8-4BA1-88C9-F92520EFF7C9}">
      <dgm:prSet/>
      <dgm:spPr/>
      <dgm:t>
        <a:bodyPr/>
        <a:lstStyle/>
        <a:p>
          <a:endParaRPr lang="tr-TR"/>
        </a:p>
      </dgm:t>
    </dgm:pt>
    <dgm:pt modelId="{E01D589F-79FB-4EBE-8625-970AAF38D6DD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Clr>
              <a:schemeClr val="dk1"/>
            </a:buClr>
            <a:buSzPts val="1600"/>
            <a:buFont typeface="Helvetica Neue"/>
            <a:buChar char="●"/>
          </a:pP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Parametreler</a:t>
          </a:r>
        </a:p>
        <a:p>
          <a:pPr>
            <a:buClr>
              <a:schemeClr val="dk1"/>
            </a:buClr>
            <a:buSzPts val="1600"/>
            <a:buFont typeface="Helvetica Neue"/>
            <a:buChar char="●"/>
          </a:pP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</a:t>
          </a:r>
          <a:r>
            <a:rPr lang="tr-TR" sz="21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Günün periyotları </a:t>
          </a:r>
          <a:r>
            <a:rPr lang="tr-TR" sz="2800" b="1" kern="1200" dirty="0">
              <a:latin typeface="Helvetica Neue"/>
              <a:ea typeface="Helvetica Neue"/>
              <a:cs typeface="Helvetica Neue"/>
              <a:sym typeface="Helvetica Neue"/>
            </a:rPr>
            <a:t>· </a:t>
          </a:r>
          <a:r>
            <a:rPr lang="tr-TR" sz="2100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Depolama</a:t>
          </a: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 </a:t>
          </a:r>
          <a:r>
            <a:rPr lang="tr-TR" sz="2100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Pv</a:t>
          </a:r>
          <a:r>
            <a:rPr lang="tr-TR" sz="2100" b="1" kern="12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</a:t>
          </a:r>
          <a:r>
            <a:rPr lang="tr-TR" sz="21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Grid </a:t>
          </a: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</a:t>
          </a:r>
          <a:r>
            <a:rPr lang="tr-TR" sz="21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F</a:t>
          </a:r>
          <a:r>
            <a:rPr lang="tr-TR" sz="2100" kern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rPr>
            <a:t>iyat </a:t>
          </a: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</a:t>
          </a:r>
          <a:r>
            <a:rPr lang="tr-TR" sz="21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100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Rezervasyon</a:t>
          </a:r>
          <a:r>
            <a:rPr lang="tr-TR" sz="2100" kern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endParaRPr lang="tr-TR" sz="2100" kern="1200" dirty="0"/>
        </a:p>
      </dgm:t>
    </dgm:pt>
    <dgm:pt modelId="{78ADAFBE-CD90-41E0-A826-F2A25FE2BFEE}" type="parTrans" cxnId="{A365100D-74FA-4023-879D-180AAF69450D}">
      <dgm:prSet/>
      <dgm:spPr/>
      <dgm:t>
        <a:bodyPr/>
        <a:lstStyle/>
        <a:p>
          <a:endParaRPr lang="tr-TR"/>
        </a:p>
      </dgm:t>
    </dgm:pt>
    <dgm:pt modelId="{F661E49B-2199-4C95-91AF-5A32DBCD4585}" type="sibTrans" cxnId="{A365100D-74FA-4023-879D-180AAF69450D}">
      <dgm:prSet/>
      <dgm:spPr/>
      <dgm:t>
        <a:bodyPr/>
        <a:lstStyle/>
        <a:p>
          <a:endParaRPr lang="tr-TR"/>
        </a:p>
      </dgm:t>
    </dgm:pt>
    <dgm:pt modelId="{583970D4-8F2B-49CC-B49D-F5D5D8C1AAA2}" type="pres">
      <dgm:prSet presAssocID="{A786CF23-109A-45EA-A818-6D26F875ADC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61C837D5-0F22-41CE-A077-A7F386E84259}" type="pres">
      <dgm:prSet presAssocID="{CE521647-1C6E-4F4A-B969-57B79094AD45}" presName="root" presStyleCnt="0">
        <dgm:presLayoutVars>
          <dgm:chMax/>
          <dgm:chPref val="4"/>
        </dgm:presLayoutVars>
      </dgm:prSet>
      <dgm:spPr/>
    </dgm:pt>
    <dgm:pt modelId="{A003B869-F2C1-487E-9A02-EA765536FC5A}" type="pres">
      <dgm:prSet presAssocID="{CE521647-1C6E-4F4A-B969-57B79094AD45}" presName="rootComposite" presStyleCnt="0">
        <dgm:presLayoutVars/>
      </dgm:prSet>
      <dgm:spPr/>
    </dgm:pt>
    <dgm:pt modelId="{F02448E8-90C1-456C-92DB-225746BD4924}" type="pres">
      <dgm:prSet presAssocID="{CE521647-1C6E-4F4A-B969-57B79094AD45}" presName="rootText" presStyleLbl="node0" presStyleIdx="0" presStyleCnt="1" custLinFactNeighborY="15403">
        <dgm:presLayoutVars>
          <dgm:chMax/>
          <dgm:chPref val="4"/>
        </dgm:presLayoutVars>
      </dgm:prSet>
      <dgm:spPr/>
    </dgm:pt>
    <dgm:pt modelId="{ABB2B69E-CEA6-468C-B8A1-84517E1053A0}" type="pres">
      <dgm:prSet presAssocID="{CE521647-1C6E-4F4A-B969-57B79094AD45}" presName="childShape" presStyleCnt="0">
        <dgm:presLayoutVars>
          <dgm:chMax val="0"/>
          <dgm:chPref val="0"/>
        </dgm:presLayoutVars>
      </dgm:prSet>
      <dgm:spPr/>
    </dgm:pt>
    <dgm:pt modelId="{0A000538-C8E8-4633-A6A0-4D2DA7975355}" type="pres">
      <dgm:prSet presAssocID="{FC2C4D62-845A-4ACA-8C20-87DA97562D36}" presName="childComposite" presStyleCnt="0">
        <dgm:presLayoutVars>
          <dgm:chMax val="0"/>
          <dgm:chPref val="0"/>
        </dgm:presLayoutVars>
      </dgm:prSet>
      <dgm:spPr/>
    </dgm:pt>
    <dgm:pt modelId="{4C8C1C37-C867-4075-BDDD-6D4CCA3ED3F0}" type="pres">
      <dgm:prSet presAssocID="{FC2C4D62-845A-4ACA-8C20-87DA97562D36}" presName="Image" presStyleLbl="node1" presStyleIdx="0" presStyleCnt="3"/>
      <dgm:spPr>
        <a:blipFill rotWithShape="1">
          <a:blip xmlns:r="http://schemas.openxmlformats.org/officeDocument/2006/relationships" r:embed="rId1">
            <a:alphaModFix/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tificial Intelligence outline"/>
        </a:ext>
      </dgm:extLst>
    </dgm:pt>
    <dgm:pt modelId="{766D0CF7-2C27-4470-8026-1508C6461303}" type="pres">
      <dgm:prSet presAssocID="{FC2C4D62-845A-4ACA-8C20-87DA97562D36}" presName="childText" presStyleLbl="lnNode1" presStyleIdx="0" presStyleCnt="3" custScaleX="94037" custScaleY="85133">
        <dgm:presLayoutVars>
          <dgm:chMax val="0"/>
          <dgm:chPref val="0"/>
          <dgm:bulletEnabled val="1"/>
        </dgm:presLayoutVars>
      </dgm:prSet>
      <dgm:spPr/>
    </dgm:pt>
    <dgm:pt modelId="{6E967745-DA60-4516-A972-85069537FEE8}" type="pres">
      <dgm:prSet presAssocID="{290A6622-8FB0-4D3A-BB19-170359156302}" presName="childComposite" presStyleCnt="0">
        <dgm:presLayoutVars>
          <dgm:chMax val="0"/>
          <dgm:chPref val="0"/>
        </dgm:presLayoutVars>
      </dgm:prSet>
      <dgm:spPr/>
    </dgm:pt>
    <dgm:pt modelId="{4191CB0C-C483-4234-B86E-97AE846C923B}" type="pres">
      <dgm:prSet presAssocID="{290A6622-8FB0-4D3A-BB19-170359156302}" presName="Image" presStyleLbl="node1" presStyleIdx="1" presStyleCnt="3" custLinFactNeighborY="-1653"/>
      <dgm:spPr>
        <a:blipFill rotWithShape="1">
          <a:blip xmlns:r="http://schemas.openxmlformats.org/officeDocument/2006/relationships" r:embed="rId2">
            <a:alphaModFix/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rk In Road with solid fill"/>
        </a:ext>
      </dgm:extLst>
    </dgm:pt>
    <dgm:pt modelId="{4F516273-E018-4CBE-96B9-355FE13A6605}" type="pres">
      <dgm:prSet presAssocID="{290A6622-8FB0-4D3A-BB19-170359156302}" presName="childText" presStyleLbl="lnNode1" presStyleIdx="1" presStyleCnt="3" custScaleX="94037" custScaleY="85133" custLinFactNeighborY="-1653">
        <dgm:presLayoutVars>
          <dgm:chMax val="0"/>
          <dgm:chPref val="0"/>
          <dgm:bulletEnabled val="1"/>
        </dgm:presLayoutVars>
      </dgm:prSet>
      <dgm:spPr/>
    </dgm:pt>
    <dgm:pt modelId="{02B70B67-7825-44B7-9E33-C1126203718D}" type="pres">
      <dgm:prSet presAssocID="{E01D589F-79FB-4EBE-8625-970AAF38D6DD}" presName="childComposite" presStyleCnt="0">
        <dgm:presLayoutVars>
          <dgm:chMax val="0"/>
          <dgm:chPref val="0"/>
        </dgm:presLayoutVars>
      </dgm:prSet>
      <dgm:spPr/>
    </dgm:pt>
    <dgm:pt modelId="{EA0B8A10-9863-4977-B77A-A07F3A86E662}" type="pres">
      <dgm:prSet presAssocID="{E01D589F-79FB-4EBE-8625-970AAF38D6DD}" presName="Image" presStyleLbl="node1" presStyleIdx="2" presStyleCnt="3" custScaleX="90748" custScaleY="90748" custLinFactNeighborY="-845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6AECB04B-2BB7-4A17-8C2C-8A56AB6DB13F}" type="pres">
      <dgm:prSet presAssocID="{E01D589F-79FB-4EBE-8625-970AAF38D6DD}" presName="childText" presStyleLbl="lnNode1" presStyleIdx="2" presStyleCnt="3" custScaleX="94037" custScaleY="85133" custLinFactNeighborY="1962">
        <dgm:presLayoutVars>
          <dgm:chMax val="0"/>
          <dgm:chPref val="0"/>
          <dgm:bulletEnabled val="1"/>
        </dgm:presLayoutVars>
      </dgm:prSet>
      <dgm:spPr/>
    </dgm:pt>
  </dgm:ptLst>
  <dgm:cxnLst>
    <dgm:cxn modelId="{A365100D-74FA-4023-879D-180AAF69450D}" srcId="{CE521647-1C6E-4F4A-B969-57B79094AD45}" destId="{E01D589F-79FB-4EBE-8625-970AAF38D6DD}" srcOrd="2" destOrd="0" parTransId="{78ADAFBE-CD90-41E0-A826-F2A25FE2BFEE}" sibTransId="{F661E49B-2199-4C95-91AF-5A32DBCD4585}"/>
    <dgm:cxn modelId="{7F2F7528-6D64-4EA3-8FCA-923507982422}" type="presOf" srcId="{A786CF23-109A-45EA-A818-6D26F875ADCF}" destId="{583970D4-8F2B-49CC-B49D-F5D5D8C1AAA2}" srcOrd="0" destOrd="0" presId="urn:microsoft.com/office/officeart/2008/layout/PictureAccentList"/>
    <dgm:cxn modelId="{4913C437-8B74-403B-B36F-AC7B05A791A2}" srcId="{A786CF23-109A-45EA-A818-6D26F875ADCF}" destId="{CE521647-1C6E-4F4A-B969-57B79094AD45}" srcOrd="0" destOrd="0" parTransId="{69EE0B27-A0B0-4D72-AB1E-30F07D578328}" sibTransId="{DAC24C01-50FE-4FAB-B2E5-71A1863A1C54}"/>
    <dgm:cxn modelId="{82E3C76A-43E5-45A9-A9BE-6E32A2201538}" type="presOf" srcId="{FC2C4D62-845A-4ACA-8C20-87DA97562D36}" destId="{766D0CF7-2C27-4470-8026-1508C6461303}" srcOrd="0" destOrd="0" presId="urn:microsoft.com/office/officeart/2008/layout/PictureAccentList"/>
    <dgm:cxn modelId="{53C92150-976C-4D0B-A047-69A7130725D5}" type="presOf" srcId="{290A6622-8FB0-4D3A-BB19-170359156302}" destId="{4F516273-E018-4CBE-96B9-355FE13A6605}" srcOrd="0" destOrd="0" presId="urn:microsoft.com/office/officeart/2008/layout/PictureAccentList"/>
    <dgm:cxn modelId="{D5007E7B-F046-4CC8-B934-55EE40718183}" srcId="{CE521647-1C6E-4F4A-B969-57B79094AD45}" destId="{FC2C4D62-845A-4ACA-8C20-87DA97562D36}" srcOrd="0" destOrd="0" parTransId="{65BA393D-B5E9-4A44-BCFB-EBABCE82ACFA}" sibTransId="{EC89DA0B-CC5B-44BD-BEDD-ABAD4E97E1E0}"/>
    <dgm:cxn modelId="{A3624FB4-17F8-4BA1-88C9-F92520EFF7C9}" srcId="{CE521647-1C6E-4F4A-B969-57B79094AD45}" destId="{290A6622-8FB0-4D3A-BB19-170359156302}" srcOrd="1" destOrd="0" parTransId="{A76F9108-7E37-4357-842A-9B4C2427EB00}" sibTransId="{8DDD5608-D905-403E-B4B7-915465CDA9D8}"/>
    <dgm:cxn modelId="{60F1A8CB-47A3-4F0B-87DF-6753FDE967EE}" type="presOf" srcId="{CE521647-1C6E-4F4A-B969-57B79094AD45}" destId="{F02448E8-90C1-456C-92DB-225746BD4924}" srcOrd="0" destOrd="0" presId="urn:microsoft.com/office/officeart/2008/layout/PictureAccentList"/>
    <dgm:cxn modelId="{634B7AD3-71E8-41A8-AAC4-E079E0FC7615}" type="presOf" srcId="{E01D589F-79FB-4EBE-8625-970AAF38D6DD}" destId="{6AECB04B-2BB7-4A17-8C2C-8A56AB6DB13F}" srcOrd="0" destOrd="0" presId="urn:microsoft.com/office/officeart/2008/layout/PictureAccentList"/>
    <dgm:cxn modelId="{5C839E43-4FF7-436E-8238-DA12355E868F}" type="presParOf" srcId="{583970D4-8F2B-49CC-B49D-F5D5D8C1AAA2}" destId="{61C837D5-0F22-41CE-A077-A7F386E84259}" srcOrd="0" destOrd="0" presId="urn:microsoft.com/office/officeart/2008/layout/PictureAccentList"/>
    <dgm:cxn modelId="{2612F034-6AC9-4844-993B-527C37A13E15}" type="presParOf" srcId="{61C837D5-0F22-41CE-A077-A7F386E84259}" destId="{A003B869-F2C1-487E-9A02-EA765536FC5A}" srcOrd="0" destOrd="0" presId="urn:microsoft.com/office/officeart/2008/layout/PictureAccentList"/>
    <dgm:cxn modelId="{3CBA027A-A910-4598-8B30-EA9A8F34BB8D}" type="presParOf" srcId="{A003B869-F2C1-487E-9A02-EA765536FC5A}" destId="{F02448E8-90C1-456C-92DB-225746BD4924}" srcOrd="0" destOrd="0" presId="urn:microsoft.com/office/officeart/2008/layout/PictureAccentList"/>
    <dgm:cxn modelId="{6BE16DCE-3206-4312-B3C7-1CFB4AA72485}" type="presParOf" srcId="{61C837D5-0F22-41CE-A077-A7F386E84259}" destId="{ABB2B69E-CEA6-468C-B8A1-84517E1053A0}" srcOrd="1" destOrd="0" presId="urn:microsoft.com/office/officeart/2008/layout/PictureAccentList"/>
    <dgm:cxn modelId="{39E6003E-E536-4271-A387-2A2E25BB59DB}" type="presParOf" srcId="{ABB2B69E-CEA6-468C-B8A1-84517E1053A0}" destId="{0A000538-C8E8-4633-A6A0-4D2DA7975355}" srcOrd="0" destOrd="0" presId="urn:microsoft.com/office/officeart/2008/layout/PictureAccentList"/>
    <dgm:cxn modelId="{90219DB9-9D2F-416C-AA33-C9AE667A376C}" type="presParOf" srcId="{0A000538-C8E8-4633-A6A0-4D2DA7975355}" destId="{4C8C1C37-C867-4075-BDDD-6D4CCA3ED3F0}" srcOrd="0" destOrd="0" presId="urn:microsoft.com/office/officeart/2008/layout/PictureAccentList"/>
    <dgm:cxn modelId="{E62C9C37-EE3A-4DA4-AD05-AC8090479C30}" type="presParOf" srcId="{0A000538-C8E8-4633-A6A0-4D2DA7975355}" destId="{766D0CF7-2C27-4470-8026-1508C6461303}" srcOrd="1" destOrd="0" presId="urn:microsoft.com/office/officeart/2008/layout/PictureAccentList"/>
    <dgm:cxn modelId="{A42D3DB6-5630-4B09-B800-9BCD21269C79}" type="presParOf" srcId="{ABB2B69E-CEA6-468C-B8A1-84517E1053A0}" destId="{6E967745-DA60-4516-A972-85069537FEE8}" srcOrd="1" destOrd="0" presId="urn:microsoft.com/office/officeart/2008/layout/PictureAccentList"/>
    <dgm:cxn modelId="{22AC562E-8248-449C-BD64-F83BD86EBFC7}" type="presParOf" srcId="{6E967745-DA60-4516-A972-85069537FEE8}" destId="{4191CB0C-C483-4234-B86E-97AE846C923B}" srcOrd="0" destOrd="0" presId="urn:microsoft.com/office/officeart/2008/layout/PictureAccentList"/>
    <dgm:cxn modelId="{01098584-AEBF-4039-AAD0-4DD736A1BEB9}" type="presParOf" srcId="{6E967745-DA60-4516-A972-85069537FEE8}" destId="{4F516273-E018-4CBE-96B9-355FE13A6605}" srcOrd="1" destOrd="0" presId="urn:microsoft.com/office/officeart/2008/layout/PictureAccentList"/>
    <dgm:cxn modelId="{4801C27D-45ED-4DFE-8062-D0C2248D9DBA}" type="presParOf" srcId="{ABB2B69E-CEA6-468C-B8A1-84517E1053A0}" destId="{02B70B67-7825-44B7-9E33-C1126203718D}" srcOrd="2" destOrd="0" presId="urn:microsoft.com/office/officeart/2008/layout/PictureAccentList"/>
    <dgm:cxn modelId="{1287EB5A-1CF4-4D74-B431-468F547CFB08}" type="presParOf" srcId="{02B70B67-7825-44B7-9E33-C1126203718D}" destId="{EA0B8A10-9863-4977-B77A-A07F3A86E662}" srcOrd="0" destOrd="0" presId="urn:microsoft.com/office/officeart/2008/layout/PictureAccentList"/>
    <dgm:cxn modelId="{A910D6EB-A339-42CB-911F-A4BABA80BC76}" type="presParOf" srcId="{02B70B67-7825-44B7-9E33-C1126203718D}" destId="{6AECB04B-2BB7-4A17-8C2C-8A56AB6DB13F}" srcOrd="1" destOrd="0" presId="urn:microsoft.com/office/officeart/2008/layout/PictureAccent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9C6729-86F8-4071-BA02-D4B1CEB5480E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E03B96-6AEF-4611-B318-64ACF1FAC05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000" b="0" i="0" dirty="0">
              <a:latin typeface="Helvetica Neue" panose="020B0604020202020204" charset="0"/>
            </a:rPr>
            <a:t>Pv Sistem</a:t>
          </a:r>
          <a:endParaRPr lang="en-US" sz="2000" b="0" dirty="0">
            <a:latin typeface="Helvetica Neue" panose="020B0604020202020204" charset="0"/>
          </a:endParaRPr>
        </a:p>
      </dgm:t>
    </dgm:pt>
    <dgm:pt modelId="{A1E054C1-0C17-4899-9D31-6E3AAEA677F0}" type="parTrans" cxnId="{E7FC222B-193B-4F5A-B064-A4836325038E}">
      <dgm:prSet/>
      <dgm:spPr/>
      <dgm:t>
        <a:bodyPr/>
        <a:lstStyle/>
        <a:p>
          <a:endParaRPr lang="en-US"/>
        </a:p>
      </dgm:t>
    </dgm:pt>
    <dgm:pt modelId="{595D9458-3C89-4250-9D32-C335FC4D28E6}" type="sibTrans" cxnId="{E7FC222B-193B-4F5A-B064-A4836325038E}">
      <dgm:prSet/>
      <dgm:spPr/>
      <dgm:t>
        <a:bodyPr/>
        <a:lstStyle/>
        <a:p>
          <a:endParaRPr lang="en-US"/>
        </a:p>
      </dgm:t>
    </dgm:pt>
    <dgm:pt modelId="{E404FAA5-6A3B-4E8C-A80D-C7D54DFAAB4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000" b="0" i="0">
              <a:latin typeface="Helvetica Neue" panose="020B0604020202020204" charset="0"/>
            </a:rPr>
            <a:t>Depolama Ünitesi</a:t>
          </a:r>
          <a:endParaRPr lang="en-US" sz="2000" b="0">
            <a:latin typeface="Helvetica Neue" panose="020B0604020202020204" charset="0"/>
          </a:endParaRPr>
        </a:p>
      </dgm:t>
    </dgm:pt>
    <dgm:pt modelId="{FC5994FF-256D-4A60-9D00-AA133842AB19}" type="parTrans" cxnId="{C319CCDC-5882-4E2B-BBE2-C60C5AACA27C}">
      <dgm:prSet/>
      <dgm:spPr/>
      <dgm:t>
        <a:bodyPr/>
        <a:lstStyle/>
        <a:p>
          <a:endParaRPr lang="en-US"/>
        </a:p>
      </dgm:t>
    </dgm:pt>
    <dgm:pt modelId="{AD16954E-9C91-4E83-9320-3F6A38355EEA}" type="sibTrans" cxnId="{C319CCDC-5882-4E2B-BBE2-C60C5AACA27C}">
      <dgm:prSet/>
      <dgm:spPr/>
      <dgm:t>
        <a:bodyPr/>
        <a:lstStyle/>
        <a:p>
          <a:endParaRPr lang="en-US"/>
        </a:p>
      </dgm:t>
    </dgm:pt>
    <dgm:pt modelId="{666CE121-1C17-4543-B322-5ADC6277AC0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000" b="0" i="0">
              <a:latin typeface="Helvetica Neue" panose="020B0604020202020204" charset="0"/>
            </a:rPr>
            <a:t>Şarj Ünitesi</a:t>
          </a:r>
          <a:endParaRPr lang="en-US" sz="2000" b="0">
            <a:latin typeface="Helvetica Neue" panose="020B0604020202020204" charset="0"/>
          </a:endParaRPr>
        </a:p>
      </dgm:t>
    </dgm:pt>
    <dgm:pt modelId="{B36758EE-F08B-4A6D-A9AE-A3087A22127C}" type="parTrans" cxnId="{DB206ACF-3FCC-4F50-BBF4-9ACA32F6F6E8}">
      <dgm:prSet/>
      <dgm:spPr/>
      <dgm:t>
        <a:bodyPr/>
        <a:lstStyle/>
        <a:p>
          <a:endParaRPr lang="en-US"/>
        </a:p>
      </dgm:t>
    </dgm:pt>
    <dgm:pt modelId="{8FF6C9C5-1E2A-4862-9D6C-3FFD97DFAF16}" type="sibTrans" cxnId="{DB206ACF-3FCC-4F50-BBF4-9ACA32F6F6E8}">
      <dgm:prSet/>
      <dgm:spPr/>
      <dgm:t>
        <a:bodyPr/>
        <a:lstStyle/>
        <a:p>
          <a:endParaRPr lang="en-US"/>
        </a:p>
      </dgm:t>
    </dgm:pt>
    <dgm:pt modelId="{64E30899-0B29-4BB8-9A8C-AFD5FC8FEFA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000" b="0" i="0" dirty="0">
              <a:latin typeface="Helvetica Neue" panose="020B0604020202020204" charset="0"/>
            </a:rPr>
            <a:t>Haberleşme sistemi</a:t>
          </a:r>
          <a:endParaRPr lang="en-US" sz="2000" b="0" dirty="0">
            <a:latin typeface="Helvetica Neue" panose="020B0604020202020204" charset="0"/>
          </a:endParaRPr>
        </a:p>
      </dgm:t>
    </dgm:pt>
    <dgm:pt modelId="{059532B1-B64C-465C-BB4E-1EA088D904BD}" type="parTrans" cxnId="{EA4A1877-ED32-4701-BA2C-CF6022A9E0CB}">
      <dgm:prSet/>
      <dgm:spPr/>
      <dgm:t>
        <a:bodyPr/>
        <a:lstStyle/>
        <a:p>
          <a:endParaRPr lang="en-US"/>
        </a:p>
      </dgm:t>
    </dgm:pt>
    <dgm:pt modelId="{72F10064-E882-4208-B48B-4BC941510668}" type="sibTrans" cxnId="{EA4A1877-ED32-4701-BA2C-CF6022A9E0CB}">
      <dgm:prSet/>
      <dgm:spPr/>
      <dgm:t>
        <a:bodyPr/>
        <a:lstStyle/>
        <a:p>
          <a:endParaRPr lang="en-US"/>
        </a:p>
      </dgm:t>
    </dgm:pt>
    <dgm:pt modelId="{E27EE795-E81C-4555-998D-C6D67F3542B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000" b="0" i="0">
              <a:latin typeface="Helvetica Neue" panose="020B0604020202020204" charset="0"/>
            </a:rPr>
            <a:t>Kurulum ve Diğer</a:t>
          </a:r>
          <a:endParaRPr lang="en-US" sz="2000" b="0">
            <a:latin typeface="Helvetica Neue" panose="020B0604020202020204" charset="0"/>
          </a:endParaRPr>
        </a:p>
      </dgm:t>
    </dgm:pt>
    <dgm:pt modelId="{D6DEAAE7-8E45-4953-8388-27184F905293}" type="parTrans" cxnId="{D6BC7B93-2D59-42E9-93B1-9A73CAC3281D}">
      <dgm:prSet/>
      <dgm:spPr/>
      <dgm:t>
        <a:bodyPr/>
        <a:lstStyle/>
        <a:p>
          <a:endParaRPr lang="en-US"/>
        </a:p>
      </dgm:t>
    </dgm:pt>
    <dgm:pt modelId="{ACFD993F-F100-44A9-A02A-4159BE64E2E2}" type="sibTrans" cxnId="{D6BC7B93-2D59-42E9-93B1-9A73CAC3281D}">
      <dgm:prSet/>
      <dgm:spPr/>
      <dgm:t>
        <a:bodyPr/>
        <a:lstStyle/>
        <a:p>
          <a:endParaRPr lang="en-US"/>
        </a:p>
      </dgm:t>
    </dgm:pt>
    <dgm:pt modelId="{DC04700D-EE87-4E90-9866-4DF5ED71010A}" type="pres">
      <dgm:prSet presAssocID="{DA9C6729-86F8-4071-BA02-D4B1CEB5480E}" presName="root" presStyleCnt="0">
        <dgm:presLayoutVars>
          <dgm:dir/>
          <dgm:resizeHandles val="exact"/>
        </dgm:presLayoutVars>
      </dgm:prSet>
      <dgm:spPr/>
    </dgm:pt>
    <dgm:pt modelId="{37F1327E-E64A-4A61-BDCA-8C069A2EA77E}" type="pres">
      <dgm:prSet presAssocID="{45E03B96-6AEF-4611-B318-64ACF1FAC057}" presName="compNode" presStyleCnt="0"/>
      <dgm:spPr/>
    </dgm:pt>
    <dgm:pt modelId="{E5D1BD8F-F16B-41BF-9C76-DFB1B2EAB260}" type="pres">
      <dgm:prSet presAssocID="{45E03B96-6AEF-4611-B318-64ACF1FAC057}" presName="iconRect" presStyleLbl="node1" presStyleIdx="0" presStyleCnt="5" custScaleX="155555" custScaleY="15555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hand with plant with solid fill"/>
        </a:ext>
      </dgm:extLst>
    </dgm:pt>
    <dgm:pt modelId="{DDE92416-B8B1-4345-B9C8-77E7A155DBC4}" type="pres">
      <dgm:prSet presAssocID="{45E03B96-6AEF-4611-B318-64ACF1FAC057}" presName="spaceRect" presStyleCnt="0"/>
      <dgm:spPr/>
    </dgm:pt>
    <dgm:pt modelId="{68967755-A4F6-4CAF-9ECA-47C5266DDC61}" type="pres">
      <dgm:prSet presAssocID="{45E03B96-6AEF-4611-B318-64ACF1FAC057}" presName="textRect" presStyleLbl="revTx" presStyleIdx="0" presStyleCnt="5">
        <dgm:presLayoutVars>
          <dgm:chMax val="1"/>
          <dgm:chPref val="1"/>
        </dgm:presLayoutVars>
      </dgm:prSet>
      <dgm:spPr/>
    </dgm:pt>
    <dgm:pt modelId="{FACE4B21-7365-484F-9D6D-030A0E560C39}" type="pres">
      <dgm:prSet presAssocID="{595D9458-3C89-4250-9D32-C335FC4D28E6}" presName="sibTrans" presStyleCnt="0"/>
      <dgm:spPr/>
    </dgm:pt>
    <dgm:pt modelId="{893328E0-0775-44FC-BCD1-2214F026F9D8}" type="pres">
      <dgm:prSet presAssocID="{E404FAA5-6A3B-4E8C-A80D-C7D54DFAAB4C}" presName="compNode" presStyleCnt="0"/>
      <dgm:spPr/>
    </dgm:pt>
    <dgm:pt modelId="{E0AD20D9-48DB-4F72-B833-6AADA27F7DAB}" type="pres">
      <dgm:prSet presAssocID="{E404FAA5-6A3B-4E8C-A80D-C7D54DFAAB4C}" presName="iconRect" presStyleLbl="node1" presStyleIdx="1" presStyleCnt="5" custScaleX="155555" custScaleY="155555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x"/>
        </a:ext>
      </dgm:extLst>
    </dgm:pt>
    <dgm:pt modelId="{9A70D0BA-8215-4EB4-BC7E-E1F6F6FDDB98}" type="pres">
      <dgm:prSet presAssocID="{E404FAA5-6A3B-4E8C-A80D-C7D54DFAAB4C}" presName="spaceRect" presStyleCnt="0"/>
      <dgm:spPr/>
    </dgm:pt>
    <dgm:pt modelId="{4CEEFB77-965E-449C-AAA4-37D4EE3B84A8}" type="pres">
      <dgm:prSet presAssocID="{E404FAA5-6A3B-4E8C-A80D-C7D54DFAAB4C}" presName="textRect" presStyleLbl="revTx" presStyleIdx="1" presStyleCnt="5">
        <dgm:presLayoutVars>
          <dgm:chMax val="1"/>
          <dgm:chPref val="1"/>
        </dgm:presLayoutVars>
      </dgm:prSet>
      <dgm:spPr/>
    </dgm:pt>
    <dgm:pt modelId="{E7B13C12-6456-4507-AC48-93F751A86E2A}" type="pres">
      <dgm:prSet presAssocID="{AD16954E-9C91-4E83-9320-3F6A38355EEA}" presName="sibTrans" presStyleCnt="0"/>
      <dgm:spPr/>
    </dgm:pt>
    <dgm:pt modelId="{8C8B4717-F635-40D6-851A-2792F703862E}" type="pres">
      <dgm:prSet presAssocID="{666CE121-1C17-4543-B322-5ADC6277AC05}" presName="compNode" presStyleCnt="0"/>
      <dgm:spPr/>
    </dgm:pt>
    <dgm:pt modelId="{FD7A1864-5497-4E8A-80F1-81D2839ACEB3}" type="pres">
      <dgm:prSet presAssocID="{666CE121-1C17-4543-B322-5ADC6277AC05}" presName="iconRect" presStyleLbl="node1" presStyleIdx="2" presStyleCnt="5" custScaleX="155555" custScaleY="15555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lectric car with solid fill"/>
        </a:ext>
      </dgm:extLst>
    </dgm:pt>
    <dgm:pt modelId="{A7D97C15-3472-4880-A1B3-A4EB2D9CE73E}" type="pres">
      <dgm:prSet presAssocID="{666CE121-1C17-4543-B322-5ADC6277AC05}" presName="spaceRect" presStyleCnt="0"/>
      <dgm:spPr/>
    </dgm:pt>
    <dgm:pt modelId="{A8C64FE2-4A2E-41B4-93B0-8556EE853A90}" type="pres">
      <dgm:prSet presAssocID="{666CE121-1C17-4543-B322-5ADC6277AC05}" presName="textRect" presStyleLbl="revTx" presStyleIdx="2" presStyleCnt="5">
        <dgm:presLayoutVars>
          <dgm:chMax val="1"/>
          <dgm:chPref val="1"/>
        </dgm:presLayoutVars>
      </dgm:prSet>
      <dgm:spPr/>
    </dgm:pt>
    <dgm:pt modelId="{B6E628DE-4CBA-44FA-9DFF-9AC900C6CF3A}" type="pres">
      <dgm:prSet presAssocID="{8FF6C9C5-1E2A-4862-9D6C-3FFD97DFAF16}" presName="sibTrans" presStyleCnt="0"/>
      <dgm:spPr/>
    </dgm:pt>
    <dgm:pt modelId="{10E92D4D-BF5D-4A0C-8AAC-51EEF77BED7C}" type="pres">
      <dgm:prSet presAssocID="{64E30899-0B29-4BB8-9A8C-AFD5FC8FEFA7}" presName="compNode" presStyleCnt="0"/>
      <dgm:spPr/>
    </dgm:pt>
    <dgm:pt modelId="{A7FC714E-F37A-41B4-93C2-68315F09BAFE}" type="pres">
      <dgm:prSet presAssocID="{64E30899-0B29-4BB8-9A8C-AFD5FC8FEFA7}" presName="iconRect" presStyleLbl="node1" presStyleIdx="3" presStyleCnt="5" custScaleX="155555" custScaleY="15555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99F79FBA-B7B1-4E5B-80EF-F1C29AD96D43}" type="pres">
      <dgm:prSet presAssocID="{64E30899-0B29-4BB8-9A8C-AFD5FC8FEFA7}" presName="spaceRect" presStyleCnt="0"/>
      <dgm:spPr/>
    </dgm:pt>
    <dgm:pt modelId="{EE730653-0508-4170-8CC5-0C942E3E6AF1}" type="pres">
      <dgm:prSet presAssocID="{64E30899-0B29-4BB8-9A8C-AFD5FC8FEFA7}" presName="textRect" presStyleLbl="revTx" presStyleIdx="3" presStyleCnt="5">
        <dgm:presLayoutVars>
          <dgm:chMax val="1"/>
          <dgm:chPref val="1"/>
        </dgm:presLayoutVars>
      </dgm:prSet>
      <dgm:spPr/>
    </dgm:pt>
    <dgm:pt modelId="{981D8E06-F471-412D-8756-5822BD4D499C}" type="pres">
      <dgm:prSet presAssocID="{72F10064-E882-4208-B48B-4BC941510668}" presName="sibTrans" presStyleCnt="0"/>
      <dgm:spPr/>
    </dgm:pt>
    <dgm:pt modelId="{53D48BB2-58E2-48C7-9692-4DA8C5BEA837}" type="pres">
      <dgm:prSet presAssocID="{E27EE795-E81C-4555-998D-C6D67F3542BF}" presName="compNode" presStyleCnt="0"/>
      <dgm:spPr/>
    </dgm:pt>
    <dgm:pt modelId="{E5D2C67A-C026-4BB7-9C7A-860A2B7A1D6E}" type="pres">
      <dgm:prSet presAssocID="{E27EE795-E81C-4555-998D-C6D67F3542BF}" presName="iconRect" presStyleLbl="node1" presStyleIdx="4" presStyleCnt="5" custScaleX="155555" custScaleY="15555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DA436733-D071-4CD0-85F5-47785558BA80}" type="pres">
      <dgm:prSet presAssocID="{E27EE795-E81C-4555-998D-C6D67F3542BF}" presName="spaceRect" presStyleCnt="0"/>
      <dgm:spPr/>
    </dgm:pt>
    <dgm:pt modelId="{0E10415E-FB98-4535-B12A-16F0250EDF91}" type="pres">
      <dgm:prSet presAssocID="{E27EE795-E81C-4555-998D-C6D67F3542BF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5A58017-83A9-4DF3-8B18-1EAE390F4B7A}" type="presOf" srcId="{E404FAA5-6A3B-4E8C-A80D-C7D54DFAAB4C}" destId="{4CEEFB77-965E-449C-AAA4-37D4EE3B84A8}" srcOrd="0" destOrd="0" presId="urn:microsoft.com/office/officeart/2018/2/layout/IconLabelList"/>
    <dgm:cxn modelId="{E7FC222B-193B-4F5A-B064-A4836325038E}" srcId="{DA9C6729-86F8-4071-BA02-D4B1CEB5480E}" destId="{45E03B96-6AEF-4611-B318-64ACF1FAC057}" srcOrd="0" destOrd="0" parTransId="{A1E054C1-0C17-4899-9D31-6E3AAEA677F0}" sibTransId="{595D9458-3C89-4250-9D32-C335FC4D28E6}"/>
    <dgm:cxn modelId="{DB220254-2B5F-4BF3-9229-576655AEA3E1}" type="presOf" srcId="{45E03B96-6AEF-4611-B318-64ACF1FAC057}" destId="{68967755-A4F6-4CAF-9ECA-47C5266DDC61}" srcOrd="0" destOrd="0" presId="urn:microsoft.com/office/officeart/2018/2/layout/IconLabelList"/>
    <dgm:cxn modelId="{EA4A1877-ED32-4701-BA2C-CF6022A9E0CB}" srcId="{DA9C6729-86F8-4071-BA02-D4B1CEB5480E}" destId="{64E30899-0B29-4BB8-9A8C-AFD5FC8FEFA7}" srcOrd="3" destOrd="0" parTransId="{059532B1-B64C-465C-BB4E-1EA088D904BD}" sibTransId="{72F10064-E882-4208-B48B-4BC941510668}"/>
    <dgm:cxn modelId="{E7E1E386-B654-43E4-85F2-FB9339D22A14}" type="presOf" srcId="{666CE121-1C17-4543-B322-5ADC6277AC05}" destId="{A8C64FE2-4A2E-41B4-93B0-8556EE853A90}" srcOrd="0" destOrd="0" presId="urn:microsoft.com/office/officeart/2018/2/layout/IconLabelList"/>
    <dgm:cxn modelId="{44CF3D89-4128-4955-8A0A-703ABDDB57DE}" type="presOf" srcId="{64E30899-0B29-4BB8-9A8C-AFD5FC8FEFA7}" destId="{EE730653-0508-4170-8CC5-0C942E3E6AF1}" srcOrd="0" destOrd="0" presId="urn:microsoft.com/office/officeart/2018/2/layout/IconLabelList"/>
    <dgm:cxn modelId="{D6BC7B93-2D59-42E9-93B1-9A73CAC3281D}" srcId="{DA9C6729-86F8-4071-BA02-D4B1CEB5480E}" destId="{E27EE795-E81C-4555-998D-C6D67F3542BF}" srcOrd="4" destOrd="0" parTransId="{D6DEAAE7-8E45-4953-8388-27184F905293}" sibTransId="{ACFD993F-F100-44A9-A02A-4159BE64E2E2}"/>
    <dgm:cxn modelId="{9C9F8DA3-4DF3-4780-9C9E-B13466D0CCCB}" type="presOf" srcId="{DA9C6729-86F8-4071-BA02-D4B1CEB5480E}" destId="{DC04700D-EE87-4E90-9866-4DF5ED71010A}" srcOrd="0" destOrd="0" presId="urn:microsoft.com/office/officeart/2018/2/layout/IconLabelList"/>
    <dgm:cxn modelId="{C47CE7AC-08D3-4E4D-8432-1B715A13F9ED}" type="presOf" srcId="{E27EE795-E81C-4555-998D-C6D67F3542BF}" destId="{0E10415E-FB98-4535-B12A-16F0250EDF91}" srcOrd="0" destOrd="0" presId="urn:microsoft.com/office/officeart/2018/2/layout/IconLabelList"/>
    <dgm:cxn modelId="{DB206ACF-3FCC-4F50-BBF4-9ACA32F6F6E8}" srcId="{DA9C6729-86F8-4071-BA02-D4B1CEB5480E}" destId="{666CE121-1C17-4543-B322-5ADC6277AC05}" srcOrd="2" destOrd="0" parTransId="{B36758EE-F08B-4A6D-A9AE-A3087A22127C}" sibTransId="{8FF6C9C5-1E2A-4862-9D6C-3FFD97DFAF16}"/>
    <dgm:cxn modelId="{C319CCDC-5882-4E2B-BBE2-C60C5AACA27C}" srcId="{DA9C6729-86F8-4071-BA02-D4B1CEB5480E}" destId="{E404FAA5-6A3B-4E8C-A80D-C7D54DFAAB4C}" srcOrd="1" destOrd="0" parTransId="{FC5994FF-256D-4A60-9D00-AA133842AB19}" sibTransId="{AD16954E-9C91-4E83-9320-3F6A38355EEA}"/>
    <dgm:cxn modelId="{C4224403-8A24-4CEF-BE3F-CF1823457F6C}" type="presParOf" srcId="{DC04700D-EE87-4E90-9866-4DF5ED71010A}" destId="{37F1327E-E64A-4A61-BDCA-8C069A2EA77E}" srcOrd="0" destOrd="0" presId="urn:microsoft.com/office/officeart/2018/2/layout/IconLabelList"/>
    <dgm:cxn modelId="{6DB780F3-2D2D-4A6A-97B5-D7224DF9424E}" type="presParOf" srcId="{37F1327E-E64A-4A61-BDCA-8C069A2EA77E}" destId="{E5D1BD8F-F16B-41BF-9C76-DFB1B2EAB260}" srcOrd="0" destOrd="0" presId="urn:microsoft.com/office/officeart/2018/2/layout/IconLabelList"/>
    <dgm:cxn modelId="{DE8F8FE1-8B00-412A-B477-76EF01C8DBA9}" type="presParOf" srcId="{37F1327E-E64A-4A61-BDCA-8C069A2EA77E}" destId="{DDE92416-B8B1-4345-B9C8-77E7A155DBC4}" srcOrd="1" destOrd="0" presId="urn:microsoft.com/office/officeart/2018/2/layout/IconLabelList"/>
    <dgm:cxn modelId="{8A445FCA-296C-4DB6-92AC-5B0F222D75AD}" type="presParOf" srcId="{37F1327E-E64A-4A61-BDCA-8C069A2EA77E}" destId="{68967755-A4F6-4CAF-9ECA-47C5266DDC61}" srcOrd="2" destOrd="0" presId="urn:microsoft.com/office/officeart/2018/2/layout/IconLabelList"/>
    <dgm:cxn modelId="{915C3397-1C39-4ADE-8025-944B1667ED5C}" type="presParOf" srcId="{DC04700D-EE87-4E90-9866-4DF5ED71010A}" destId="{FACE4B21-7365-484F-9D6D-030A0E560C39}" srcOrd="1" destOrd="0" presId="urn:microsoft.com/office/officeart/2018/2/layout/IconLabelList"/>
    <dgm:cxn modelId="{B19242B4-1079-4510-B98F-4427C241D949}" type="presParOf" srcId="{DC04700D-EE87-4E90-9866-4DF5ED71010A}" destId="{893328E0-0775-44FC-BCD1-2214F026F9D8}" srcOrd="2" destOrd="0" presId="urn:microsoft.com/office/officeart/2018/2/layout/IconLabelList"/>
    <dgm:cxn modelId="{7E9622D1-972C-4BCD-8C79-077B9A00946B}" type="presParOf" srcId="{893328E0-0775-44FC-BCD1-2214F026F9D8}" destId="{E0AD20D9-48DB-4F72-B833-6AADA27F7DAB}" srcOrd="0" destOrd="0" presId="urn:microsoft.com/office/officeart/2018/2/layout/IconLabelList"/>
    <dgm:cxn modelId="{B404D831-9E7C-4995-BE8D-B3F3E6C90929}" type="presParOf" srcId="{893328E0-0775-44FC-BCD1-2214F026F9D8}" destId="{9A70D0BA-8215-4EB4-BC7E-E1F6F6FDDB98}" srcOrd="1" destOrd="0" presId="urn:microsoft.com/office/officeart/2018/2/layout/IconLabelList"/>
    <dgm:cxn modelId="{8FB4AF39-AB62-46EA-B2B6-23A8E18EF27D}" type="presParOf" srcId="{893328E0-0775-44FC-BCD1-2214F026F9D8}" destId="{4CEEFB77-965E-449C-AAA4-37D4EE3B84A8}" srcOrd="2" destOrd="0" presId="urn:microsoft.com/office/officeart/2018/2/layout/IconLabelList"/>
    <dgm:cxn modelId="{3C27F9BD-B163-4916-967C-AA1936621F8C}" type="presParOf" srcId="{DC04700D-EE87-4E90-9866-4DF5ED71010A}" destId="{E7B13C12-6456-4507-AC48-93F751A86E2A}" srcOrd="3" destOrd="0" presId="urn:microsoft.com/office/officeart/2018/2/layout/IconLabelList"/>
    <dgm:cxn modelId="{587C8D58-4F0A-4C4D-8F02-FA60C2AD514A}" type="presParOf" srcId="{DC04700D-EE87-4E90-9866-4DF5ED71010A}" destId="{8C8B4717-F635-40D6-851A-2792F703862E}" srcOrd="4" destOrd="0" presId="urn:microsoft.com/office/officeart/2018/2/layout/IconLabelList"/>
    <dgm:cxn modelId="{292E61D2-9B67-45A5-AC60-2F677E58072B}" type="presParOf" srcId="{8C8B4717-F635-40D6-851A-2792F703862E}" destId="{FD7A1864-5497-4E8A-80F1-81D2839ACEB3}" srcOrd="0" destOrd="0" presId="urn:microsoft.com/office/officeart/2018/2/layout/IconLabelList"/>
    <dgm:cxn modelId="{C247AB25-68FE-4C35-8B4A-D08D7B4AC748}" type="presParOf" srcId="{8C8B4717-F635-40D6-851A-2792F703862E}" destId="{A7D97C15-3472-4880-A1B3-A4EB2D9CE73E}" srcOrd="1" destOrd="0" presId="urn:microsoft.com/office/officeart/2018/2/layout/IconLabelList"/>
    <dgm:cxn modelId="{1A2BEFB0-DAB5-44A9-B6FC-AD3FF36A4F8A}" type="presParOf" srcId="{8C8B4717-F635-40D6-851A-2792F703862E}" destId="{A8C64FE2-4A2E-41B4-93B0-8556EE853A90}" srcOrd="2" destOrd="0" presId="urn:microsoft.com/office/officeart/2018/2/layout/IconLabelList"/>
    <dgm:cxn modelId="{3F53FD07-321D-4900-ADD7-635C049FDA35}" type="presParOf" srcId="{DC04700D-EE87-4E90-9866-4DF5ED71010A}" destId="{B6E628DE-4CBA-44FA-9DFF-9AC900C6CF3A}" srcOrd="5" destOrd="0" presId="urn:microsoft.com/office/officeart/2018/2/layout/IconLabelList"/>
    <dgm:cxn modelId="{4984FA32-6A91-4DE8-931F-F46F3B553EF8}" type="presParOf" srcId="{DC04700D-EE87-4E90-9866-4DF5ED71010A}" destId="{10E92D4D-BF5D-4A0C-8AAC-51EEF77BED7C}" srcOrd="6" destOrd="0" presId="urn:microsoft.com/office/officeart/2018/2/layout/IconLabelList"/>
    <dgm:cxn modelId="{A71D4380-9070-4CD7-9305-3061E498FE2C}" type="presParOf" srcId="{10E92D4D-BF5D-4A0C-8AAC-51EEF77BED7C}" destId="{A7FC714E-F37A-41B4-93C2-68315F09BAFE}" srcOrd="0" destOrd="0" presId="urn:microsoft.com/office/officeart/2018/2/layout/IconLabelList"/>
    <dgm:cxn modelId="{1BFA0C9E-9FB4-4D01-BD1A-CA145774EEBC}" type="presParOf" srcId="{10E92D4D-BF5D-4A0C-8AAC-51EEF77BED7C}" destId="{99F79FBA-B7B1-4E5B-80EF-F1C29AD96D43}" srcOrd="1" destOrd="0" presId="urn:microsoft.com/office/officeart/2018/2/layout/IconLabelList"/>
    <dgm:cxn modelId="{3D6C6F45-762C-443D-B101-3E561C86631D}" type="presParOf" srcId="{10E92D4D-BF5D-4A0C-8AAC-51EEF77BED7C}" destId="{EE730653-0508-4170-8CC5-0C942E3E6AF1}" srcOrd="2" destOrd="0" presId="urn:microsoft.com/office/officeart/2018/2/layout/IconLabelList"/>
    <dgm:cxn modelId="{366C2AB0-BADC-48D5-B3D9-A27BA8744000}" type="presParOf" srcId="{DC04700D-EE87-4E90-9866-4DF5ED71010A}" destId="{981D8E06-F471-412D-8756-5822BD4D499C}" srcOrd="7" destOrd="0" presId="urn:microsoft.com/office/officeart/2018/2/layout/IconLabelList"/>
    <dgm:cxn modelId="{9A5E0993-4B69-4BE3-A58D-587987E578DC}" type="presParOf" srcId="{DC04700D-EE87-4E90-9866-4DF5ED71010A}" destId="{53D48BB2-58E2-48C7-9692-4DA8C5BEA837}" srcOrd="8" destOrd="0" presId="urn:microsoft.com/office/officeart/2018/2/layout/IconLabelList"/>
    <dgm:cxn modelId="{5B5777B6-CBC9-450D-B020-CFC6F3180C9D}" type="presParOf" srcId="{53D48BB2-58E2-48C7-9692-4DA8C5BEA837}" destId="{E5D2C67A-C026-4BB7-9C7A-860A2B7A1D6E}" srcOrd="0" destOrd="0" presId="urn:microsoft.com/office/officeart/2018/2/layout/IconLabelList"/>
    <dgm:cxn modelId="{528F2D3B-D88B-46F4-ACEE-51CEDD8841D8}" type="presParOf" srcId="{53D48BB2-58E2-48C7-9692-4DA8C5BEA837}" destId="{DA436733-D071-4CD0-85F5-47785558BA80}" srcOrd="1" destOrd="0" presId="urn:microsoft.com/office/officeart/2018/2/layout/IconLabelList"/>
    <dgm:cxn modelId="{60105326-7846-42C3-932F-D38489FC4982}" type="presParOf" srcId="{53D48BB2-58E2-48C7-9692-4DA8C5BEA837}" destId="{0E10415E-FB98-4535-B12A-16F0250EDF9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448E8-90C1-456C-92DB-225746BD4924}">
      <dsp:nvSpPr>
        <dsp:cNvPr id="0" name=""/>
        <dsp:cNvSpPr/>
      </dsp:nvSpPr>
      <dsp:spPr>
        <a:xfrm>
          <a:off x="434794" y="204981"/>
          <a:ext cx="10546556" cy="132080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5730" tIns="83820" rIns="125730" bIns="8382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6600"/>
            <a:buFont typeface="Helvetica Neue"/>
            <a:buNone/>
          </a:pPr>
          <a:r>
            <a:rPr lang="tr-TR" sz="6600" b="1" kern="1200" dirty="0">
              <a:solidFill>
                <a:srgbClr val="CC0000"/>
              </a:solidFill>
              <a:latin typeface="Helvetica Neue"/>
              <a:ea typeface="Helvetica Neue"/>
              <a:cs typeface="Helvetica Neue"/>
              <a:sym typeface="Helvetica Neue"/>
            </a:rPr>
            <a:t>Akıllı Şarj Sistemi</a:t>
          </a:r>
          <a:endParaRPr lang="tr-TR" sz="6600" kern="1200" dirty="0"/>
        </a:p>
      </dsp:txBody>
      <dsp:txXfrm>
        <a:off x="473479" y="243666"/>
        <a:ext cx="10469186" cy="1243432"/>
      </dsp:txXfrm>
    </dsp:sp>
    <dsp:sp modelId="{4C8C1C37-C867-4075-BDDD-6D4CCA3ED3F0}">
      <dsp:nvSpPr>
        <dsp:cNvPr id="0" name=""/>
        <dsp:cNvSpPr/>
      </dsp:nvSpPr>
      <dsp:spPr>
        <a:xfrm>
          <a:off x="571146" y="1560085"/>
          <a:ext cx="1320802" cy="132080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>
            <a:alphaModFix/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6D0CF7-2C27-4470-8026-1508C6461303}">
      <dsp:nvSpPr>
        <dsp:cNvPr id="0" name=""/>
        <dsp:cNvSpPr/>
      </dsp:nvSpPr>
      <dsp:spPr>
        <a:xfrm>
          <a:off x="2243900" y="1658267"/>
          <a:ext cx="8601099" cy="1124438"/>
        </a:xfrm>
        <a:prstGeom prst="roundRect">
          <a:avLst>
            <a:gd name="adj" fmla="val 16670"/>
          </a:avLst>
        </a:prstGeom>
        <a:solidFill>
          <a:schemeClr val="bg1">
            <a:lumMod val="9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600"/>
            <a:buFont typeface="Helvetica Neue"/>
            <a:buNone/>
          </a:pPr>
          <a:r>
            <a:rPr lang="tr-TR" sz="2300" kern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rPr>
            <a:t>Gerçek zamanlı (online) öğrenen bir yapay zeka modeli (A3C) geliştirmesidir.</a:t>
          </a:r>
          <a:endParaRPr lang="tr-TR" sz="2300" kern="1200" dirty="0"/>
        </a:p>
      </dsp:txBody>
      <dsp:txXfrm>
        <a:off x="2298800" y="1713167"/>
        <a:ext cx="8491299" cy="1014638"/>
      </dsp:txXfrm>
    </dsp:sp>
    <dsp:sp modelId="{4191CB0C-C483-4234-B86E-97AE846C923B}">
      <dsp:nvSpPr>
        <dsp:cNvPr id="0" name=""/>
        <dsp:cNvSpPr/>
      </dsp:nvSpPr>
      <dsp:spPr>
        <a:xfrm>
          <a:off x="571146" y="3017551"/>
          <a:ext cx="1320802" cy="132080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>
            <a:alphaModFix/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516273-E018-4CBE-96B9-355FE13A6605}">
      <dsp:nvSpPr>
        <dsp:cNvPr id="0" name=""/>
        <dsp:cNvSpPr/>
      </dsp:nvSpPr>
      <dsp:spPr>
        <a:xfrm>
          <a:off x="2243900" y="3115733"/>
          <a:ext cx="8601099" cy="1124438"/>
        </a:xfrm>
        <a:prstGeom prst="roundRect">
          <a:avLst>
            <a:gd name="adj" fmla="val 16670"/>
          </a:avLst>
        </a:prstGeom>
        <a:solidFill>
          <a:schemeClr val="bg1">
            <a:lumMod val="9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600"/>
            <a:buFont typeface="Helvetica Neue"/>
            <a:buNone/>
          </a:pPr>
          <a:r>
            <a:rPr lang="tr-TR" sz="2300" kern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rPr>
            <a:t>Yapay zeka sistemin anlık durumunu gözlemleyerek enerji akış yönüne karar vermektedir.</a:t>
          </a:r>
          <a:endParaRPr lang="tr-TR" sz="2300" kern="1200" dirty="0"/>
        </a:p>
      </dsp:txBody>
      <dsp:txXfrm>
        <a:off x="2298800" y="3170633"/>
        <a:ext cx="8491299" cy="1014638"/>
      </dsp:txXfrm>
    </dsp:sp>
    <dsp:sp modelId="{EA0B8A10-9863-4977-B77A-A07F3A86E662}">
      <dsp:nvSpPr>
        <dsp:cNvPr id="0" name=""/>
        <dsp:cNvSpPr/>
      </dsp:nvSpPr>
      <dsp:spPr>
        <a:xfrm>
          <a:off x="632246" y="4507522"/>
          <a:ext cx="1198601" cy="119860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CB04B-2BB7-4A17-8C2C-8A56AB6DB13F}">
      <dsp:nvSpPr>
        <dsp:cNvPr id="0" name=""/>
        <dsp:cNvSpPr/>
      </dsp:nvSpPr>
      <dsp:spPr>
        <a:xfrm>
          <a:off x="2243900" y="4581679"/>
          <a:ext cx="8601099" cy="1124438"/>
        </a:xfrm>
        <a:prstGeom prst="roundRect">
          <a:avLst>
            <a:gd name="adj" fmla="val 16670"/>
          </a:avLst>
        </a:prstGeom>
        <a:solidFill>
          <a:schemeClr val="bg1">
            <a:lumMod val="9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1600"/>
            <a:buFont typeface="Helvetica Neue"/>
            <a:buNone/>
          </a:pP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Parametreler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1600"/>
            <a:buFont typeface="Helvetica Neue"/>
            <a:buNone/>
          </a:pP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</a:t>
          </a:r>
          <a:r>
            <a:rPr lang="tr-TR" sz="21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Günün periyotları </a:t>
          </a:r>
          <a:r>
            <a:rPr lang="tr-TR" sz="2800" b="1" kern="1200" dirty="0">
              <a:latin typeface="Helvetica Neue"/>
              <a:ea typeface="Helvetica Neue"/>
              <a:cs typeface="Helvetica Neue"/>
              <a:sym typeface="Helvetica Neue"/>
            </a:rPr>
            <a:t>· </a:t>
          </a:r>
          <a:r>
            <a:rPr lang="tr-TR" sz="2100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Depolama</a:t>
          </a: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 </a:t>
          </a:r>
          <a:r>
            <a:rPr lang="tr-TR" sz="2100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Pv</a:t>
          </a:r>
          <a:r>
            <a:rPr lang="tr-TR" sz="2100" b="1" kern="12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</a:t>
          </a:r>
          <a:r>
            <a:rPr lang="tr-TR" sz="21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Grid </a:t>
          </a: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</a:t>
          </a:r>
          <a:r>
            <a:rPr lang="tr-TR" sz="21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100" kern="1200" dirty="0">
              <a:latin typeface="Helvetica Neue"/>
              <a:ea typeface="Helvetica Neue"/>
              <a:cs typeface="Helvetica Neue"/>
              <a:sym typeface="Helvetica Neue"/>
            </a:rPr>
            <a:t>F</a:t>
          </a:r>
          <a:r>
            <a:rPr lang="tr-TR" sz="2100" kern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rPr>
            <a:t>iyat </a:t>
          </a:r>
          <a:r>
            <a:rPr lang="tr-TR" sz="28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·</a:t>
          </a:r>
          <a:r>
            <a:rPr lang="tr-TR" sz="2100" b="1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tr-TR" sz="2100" kern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rPr>
            <a:t>Rezervasyon</a:t>
          </a:r>
          <a:r>
            <a:rPr lang="tr-TR" sz="2100" kern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rPr>
            <a:t> </a:t>
          </a:r>
          <a:endParaRPr lang="tr-TR" sz="2100" kern="1200" dirty="0"/>
        </a:p>
      </dsp:txBody>
      <dsp:txXfrm>
        <a:off x="2298800" y="4636579"/>
        <a:ext cx="8491299" cy="10146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D1BD8F-F16B-41BF-9C76-DFB1B2EAB260}">
      <dsp:nvSpPr>
        <dsp:cNvPr id="0" name=""/>
        <dsp:cNvSpPr/>
      </dsp:nvSpPr>
      <dsp:spPr>
        <a:xfrm>
          <a:off x="233314" y="246073"/>
          <a:ext cx="1076656" cy="10766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967755-A4F6-4CAF-9ECA-47C5266DDC61}">
      <dsp:nvSpPr>
        <dsp:cNvPr id="0" name=""/>
        <dsp:cNvSpPr/>
      </dsp:nvSpPr>
      <dsp:spPr>
        <a:xfrm>
          <a:off x="2599" y="1394738"/>
          <a:ext cx="1538085" cy="61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0" i="0" kern="1200" dirty="0">
              <a:latin typeface="Helvetica Neue" panose="020B0604020202020204" charset="0"/>
            </a:rPr>
            <a:t>Pv Sistem</a:t>
          </a:r>
          <a:endParaRPr lang="en-US" sz="2000" b="0" kern="1200" dirty="0">
            <a:latin typeface="Helvetica Neue" panose="020B0604020202020204" charset="0"/>
          </a:endParaRPr>
        </a:p>
      </dsp:txBody>
      <dsp:txXfrm>
        <a:off x="2599" y="1394738"/>
        <a:ext cx="1538085" cy="615234"/>
      </dsp:txXfrm>
    </dsp:sp>
    <dsp:sp modelId="{E0AD20D9-48DB-4F72-B833-6AADA27F7DAB}">
      <dsp:nvSpPr>
        <dsp:cNvPr id="0" name=""/>
        <dsp:cNvSpPr/>
      </dsp:nvSpPr>
      <dsp:spPr>
        <a:xfrm>
          <a:off x="2040565" y="246073"/>
          <a:ext cx="1076656" cy="1076656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EFB77-965E-449C-AAA4-37D4EE3B84A8}">
      <dsp:nvSpPr>
        <dsp:cNvPr id="0" name=""/>
        <dsp:cNvSpPr/>
      </dsp:nvSpPr>
      <dsp:spPr>
        <a:xfrm>
          <a:off x="1809850" y="1394738"/>
          <a:ext cx="1538085" cy="61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0" i="0" kern="1200">
              <a:latin typeface="Helvetica Neue" panose="020B0604020202020204" charset="0"/>
            </a:rPr>
            <a:t>Depolama Ünitesi</a:t>
          </a:r>
          <a:endParaRPr lang="en-US" sz="2000" b="0" kern="1200">
            <a:latin typeface="Helvetica Neue" panose="020B0604020202020204" charset="0"/>
          </a:endParaRPr>
        </a:p>
      </dsp:txBody>
      <dsp:txXfrm>
        <a:off x="1809850" y="1394738"/>
        <a:ext cx="1538085" cy="615234"/>
      </dsp:txXfrm>
    </dsp:sp>
    <dsp:sp modelId="{FD7A1864-5497-4E8A-80F1-81D2839ACEB3}">
      <dsp:nvSpPr>
        <dsp:cNvPr id="0" name=""/>
        <dsp:cNvSpPr/>
      </dsp:nvSpPr>
      <dsp:spPr>
        <a:xfrm>
          <a:off x="3847816" y="246073"/>
          <a:ext cx="1076656" cy="10766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64FE2-4A2E-41B4-93B0-8556EE853A90}">
      <dsp:nvSpPr>
        <dsp:cNvPr id="0" name=""/>
        <dsp:cNvSpPr/>
      </dsp:nvSpPr>
      <dsp:spPr>
        <a:xfrm>
          <a:off x="3617101" y="1394738"/>
          <a:ext cx="1538085" cy="61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0" i="0" kern="1200">
              <a:latin typeface="Helvetica Neue" panose="020B0604020202020204" charset="0"/>
            </a:rPr>
            <a:t>Şarj Ünitesi</a:t>
          </a:r>
          <a:endParaRPr lang="en-US" sz="2000" b="0" kern="1200">
            <a:latin typeface="Helvetica Neue" panose="020B0604020202020204" charset="0"/>
          </a:endParaRPr>
        </a:p>
      </dsp:txBody>
      <dsp:txXfrm>
        <a:off x="3617101" y="1394738"/>
        <a:ext cx="1538085" cy="615234"/>
      </dsp:txXfrm>
    </dsp:sp>
    <dsp:sp modelId="{A7FC714E-F37A-41B4-93C2-68315F09BAFE}">
      <dsp:nvSpPr>
        <dsp:cNvPr id="0" name=""/>
        <dsp:cNvSpPr/>
      </dsp:nvSpPr>
      <dsp:spPr>
        <a:xfrm>
          <a:off x="1136939" y="2394494"/>
          <a:ext cx="1076656" cy="10766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30653-0508-4170-8CC5-0C942E3E6AF1}">
      <dsp:nvSpPr>
        <dsp:cNvPr id="0" name=""/>
        <dsp:cNvSpPr/>
      </dsp:nvSpPr>
      <dsp:spPr>
        <a:xfrm>
          <a:off x="906225" y="3543160"/>
          <a:ext cx="1538085" cy="61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0" i="0" kern="1200" dirty="0">
              <a:latin typeface="Helvetica Neue" panose="020B0604020202020204" charset="0"/>
            </a:rPr>
            <a:t>Haberleşme sistemi</a:t>
          </a:r>
          <a:endParaRPr lang="en-US" sz="2000" b="0" kern="1200" dirty="0">
            <a:latin typeface="Helvetica Neue" panose="020B0604020202020204" charset="0"/>
          </a:endParaRPr>
        </a:p>
      </dsp:txBody>
      <dsp:txXfrm>
        <a:off x="906225" y="3543160"/>
        <a:ext cx="1538085" cy="615234"/>
      </dsp:txXfrm>
    </dsp:sp>
    <dsp:sp modelId="{E5D2C67A-C026-4BB7-9C7A-860A2B7A1D6E}">
      <dsp:nvSpPr>
        <dsp:cNvPr id="0" name=""/>
        <dsp:cNvSpPr/>
      </dsp:nvSpPr>
      <dsp:spPr>
        <a:xfrm>
          <a:off x="2944190" y="2394494"/>
          <a:ext cx="1076656" cy="10766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10415E-FB98-4535-B12A-16F0250EDF91}">
      <dsp:nvSpPr>
        <dsp:cNvPr id="0" name=""/>
        <dsp:cNvSpPr/>
      </dsp:nvSpPr>
      <dsp:spPr>
        <a:xfrm>
          <a:off x="2713476" y="3543160"/>
          <a:ext cx="1538085" cy="61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0" i="0" kern="1200">
              <a:latin typeface="Helvetica Neue" panose="020B0604020202020204" charset="0"/>
            </a:rPr>
            <a:t>Kurulum ve Diğer</a:t>
          </a:r>
          <a:endParaRPr lang="en-US" sz="2000" b="0" kern="1200">
            <a:latin typeface="Helvetica Neue" panose="020B0604020202020204" charset="0"/>
          </a:endParaRPr>
        </a:p>
      </dsp:txBody>
      <dsp:txXfrm>
        <a:off x="2713476" y="3543160"/>
        <a:ext cx="1538085" cy="615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tr-T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6225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8743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rgbClr val="D20B1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949f70e62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949f70e629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2949f70e629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9139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tr-T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709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4419a7d2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294419a7d27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94419a7d27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10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9337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0B15"/>
              </a:buClr>
              <a:buSzPts val="700"/>
              <a:buChar char="•"/>
            </a:pPr>
            <a:endParaRPr dirty="0"/>
          </a:p>
        </p:txBody>
      </p:sp>
      <p:sp>
        <p:nvSpPr>
          <p:cNvPr id="142" name="Google Shape;142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microsoft.com/office/2007/relationships/hdphoto" Target="../media/hdphoto1.wdp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ar parked in front of a building&#10;&#10;Description automatically generated">
            <a:extLst>
              <a:ext uri="{FF2B5EF4-FFF2-40B4-BE49-F238E27FC236}">
                <a16:creationId xmlns:a16="http://schemas.microsoft.com/office/drawing/2014/main" id="{E47F37EC-98BF-2FB4-ADDD-FAA8B264F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39626" cy="6858000"/>
          </a:xfrm>
          <a:prstGeom prst="rect">
            <a:avLst/>
          </a:prstGeom>
        </p:spPr>
      </p:pic>
      <p:sp>
        <p:nvSpPr>
          <p:cNvPr id="14" name="Title 22">
            <a:extLst>
              <a:ext uri="{FF2B5EF4-FFF2-40B4-BE49-F238E27FC236}">
                <a16:creationId xmlns:a16="http://schemas.microsoft.com/office/drawing/2014/main" id="{B0EFD75C-CC5D-E563-E07E-76778FF79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6646"/>
          </a:xfrm>
          <a:ln w="28575">
            <a:solidFill>
              <a:schemeClr val="bg1"/>
            </a:solidFill>
          </a:ln>
        </p:spPr>
        <p:txBody>
          <a:bodyPr anchor="b"/>
          <a:lstStyle/>
          <a:p>
            <a:pPr algn="ctr"/>
            <a:r>
              <a:rPr lang="tr-T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panose="020B0604020202020204" charset="0"/>
              </a:rPr>
              <a:t>CURRENT HİGH TECHNOLOGİES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Google Shape;123;p7">
            <a:extLst>
              <a:ext uri="{FF2B5EF4-FFF2-40B4-BE49-F238E27FC236}">
                <a16:creationId xmlns:a16="http://schemas.microsoft.com/office/drawing/2014/main" id="{0214E71D-6BBE-6F6D-1159-403FC35465C3}"/>
              </a:ext>
            </a:extLst>
          </p:cNvPr>
          <p:cNvSpPr txBox="1"/>
          <p:nvPr/>
        </p:nvSpPr>
        <p:spPr>
          <a:xfrm>
            <a:off x="4859924" y="6627168"/>
            <a:ext cx="24721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722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/>
          <p:nvPr/>
        </p:nvSpPr>
        <p:spPr>
          <a:xfrm>
            <a:off x="640606" y="348342"/>
            <a:ext cx="10910786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600" b="1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Akıllı Şarj İstasyonu</a:t>
            </a:r>
            <a:endParaRPr dirty="0">
              <a:solidFill>
                <a:srgbClr val="CC0000"/>
              </a:solidFill>
            </a:endParaRPr>
          </a:p>
        </p:txBody>
      </p:sp>
      <p:pic>
        <p:nvPicPr>
          <p:cNvPr id="89" name="Google Shape;89;p4" descr="A screenshot of a video g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5563" y="1456297"/>
            <a:ext cx="8060873" cy="501951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"/>
          <p:cNvSpPr txBox="1"/>
          <p:nvPr/>
        </p:nvSpPr>
        <p:spPr>
          <a:xfrm>
            <a:off x="4859924" y="6627168"/>
            <a:ext cx="24721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CFA7020-F431-A811-71AE-98AE021682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5336807"/>
              </p:ext>
            </p:extLst>
          </p:nvPr>
        </p:nvGraphicFramePr>
        <p:xfrm>
          <a:off x="387927" y="313266"/>
          <a:ext cx="11416146" cy="5718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Google Shape;123;p7">
            <a:extLst>
              <a:ext uri="{FF2B5EF4-FFF2-40B4-BE49-F238E27FC236}">
                <a16:creationId xmlns:a16="http://schemas.microsoft.com/office/drawing/2014/main" id="{B420EF91-8E34-6404-221A-6CA88898CF75}"/>
              </a:ext>
            </a:extLst>
          </p:cNvPr>
          <p:cNvSpPr txBox="1"/>
          <p:nvPr/>
        </p:nvSpPr>
        <p:spPr>
          <a:xfrm>
            <a:off x="4859924" y="6627168"/>
            <a:ext cx="24721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972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838200" y="1589906"/>
            <a:ext cx="5257800" cy="59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r>
              <a:rPr lang="tr-TR" sz="2400" dirty="0">
                <a:latin typeface="Helvetica Neue"/>
                <a:ea typeface="Helvetica Neue"/>
                <a:cs typeface="Helvetica Neue"/>
                <a:sym typeface="Helvetica Neue"/>
              </a:rPr>
              <a:t>Veri Seti ve Simülasyon Bilgileri</a:t>
            </a:r>
            <a:endParaRPr dirty="0"/>
          </a:p>
        </p:txBody>
      </p:sp>
      <p:sp>
        <p:nvSpPr>
          <p:cNvPr id="112" name="Google Shape;112;p7"/>
          <p:cNvSpPr txBox="1">
            <a:spLocks noGrp="1"/>
          </p:cNvSpPr>
          <p:nvPr>
            <p:ph type="body" idx="1"/>
          </p:nvPr>
        </p:nvSpPr>
        <p:spPr>
          <a:xfrm>
            <a:off x="838200" y="2295784"/>
            <a:ext cx="4967514" cy="2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133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0B15"/>
              </a:buClr>
              <a:buSzPct val="100000"/>
              <a:buChar char="•"/>
            </a:pPr>
            <a:r>
              <a:rPr lang="tr-TR" sz="1600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27.07.2013 – 19.11.2014 aralığında 480 gün ölçüm</a:t>
            </a:r>
            <a:endParaRPr sz="16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20B15"/>
              </a:buClr>
              <a:buSzPct val="100000"/>
              <a:buChar char="•"/>
            </a:pPr>
            <a:r>
              <a:rPr lang="tr-TR" sz="1600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10 dk periyot ile 25.775 adet günlük veri</a:t>
            </a:r>
            <a:endParaRPr sz="16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20B15"/>
              </a:buClr>
              <a:buSzPct val="100000"/>
              <a:buChar char="•"/>
            </a:pPr>
            <a:r>
              <a:rPr lang="tr-TR" sz="1600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171 milyondan fazla bireysel ölçüm</a:t>
            </a:r>
            <a:endParaRPr sz="16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20B15"/>
              </a:buClr>
              <a:buSzPct val="100000"/>
              <a:buChar char="•"/>
            </a:pPr>
            <a:r>
              <a:rPr lang="tr-TR" sz="1600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PV’den çekilen güç: 459 kWh</a:t>
            </a:r>
            <a:endParaRPr sz="16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20B15"/>
              </a:buClr>
              <a:buSzPct val="100000"/>
              <a:buChar char="•"/>
            </a:pPr>
            <a:r>
              <a:rPr lang="tr-TR" sz="1600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Şebekeden Çekilen Güç: 25566 kWh</a:t>
            </a:r>
            <a:endParaRPr sz="16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20B15"/>
              </a:buClr>
              <a:buSzPct val="100000"/>
              <a:buChar char="•"/>
            </a:pPr>
            <a:r>
              <a:rPr lang="tr-TR" sz="1600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Şarj İşlemi: 51 Kw’lık 491 adet araç </a:t>
            </a:r>
            <a:endParaRPr sz="16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  <p:sp>
        <p:nvSpPr>
          <p:cNvPr id="113" name="Google Shape;113;p7"/>
          <p:cNvSpPr txBox="1"/>
          <p:nvPr/>
        </p:nvSpPr>
        <p:spPr>
          <a:xfrm>
            <a:off x="838200" y="155294"/>
            <a:ext cx="10515600" cy="174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Helvetica Neue"/>
              <a:buNone/>
            </a:pPr>
            <a:r>
              <a:rPr lang="tr-TR" sz="6600" b="1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Simülasyon Sonuçları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114" name="Google Shape;114;p7"/>
          <p:cNvSpPr txBox="1"/>
          <p:nvPr/>
        </p:nvSpPr>
        <p:spPr>
          <a:xfrm>
            <a:off x="6096000" y="2295785"/>
            <a:ext cx="3770671" cy="1319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0B15"/>
              </a:buClr>
              <a:buSzPts val="1800"/>
              <a:buFont typeface="Arial"/>
              <a:buChar char="•"/>
            </a:pPr>
            <a:r>
              <a:rPr lang="tr-TR" sz="1800" dirty="0">
                <a:solidFill>
                  <a:schemeClr val="tx1"/>
                </a:solidFill>
                <a:latin typeface="Helvetica Neue" panose="020B0604020202020204" charset="0"/>
                <a:ea typeface="Calibri"/>
                <a:cs typeface="Calibri"/>
                <a:sym typeface="Calibri"/>
              </a:rPr>
              <a:t>Alınan Toplam Enerji : 65954 TL</a:t>
            </a:r>
            <a:endParaRPr sz="18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D20B15"/>
              </a:buClr>
              <a:buSzPts val="1800"/>
              <a:buFont typeface="Arial"/>
              <a:buChar char="•"/>
            </a:pPr>
            <a:r>
              <a:rPr lang="tr-TR" sz="1800" dirty="0">
                <a:solidFill>
                  <a:schemeClr val="tx1"/>
                </a:solidFill>
                <a:latin typeface="Helvetica Neue" panose="020B0604020202020204" charset="0"/>
                <a:ea typeface="Calibri"/>
                <a:cs typeface="Calibri"/>
                <a:sym typeface="Calibri"/>
              </a:rPr>
              <a:t>Toplam Satılan Enerji: </a:t>
            </a:r>
            <a:r>
              <a:rPr lang="tr-TR" sz="1800" dirty="0">
                <a:solidFill>
                  <a:schemeClr val="tx1"/>
                </a:solidFill>
                <a:latin typeface="Helvetica Neue" panose="020B0604020202020204" charset="0"/>
                <a:cs typeface="Calibri"/>
                <a:sym typeface="Calibri"/>
              </a:rPr>
              <a:t>178103</a:t>
            </a:r>
            <a:r>
              <a:rPr lang="tr-TR" sz="1800" dirty="0">
                <a:solidFill>
                  <a:schemeClr val="tx1"/>
                </a:solidFill>
                <a:latin typeface="Helvetica Neue" panose="020B0604020202020204" charset="0"/>
                <a:ea typeface="Calibri"/>
                <a:cs typeface="Calibri"/>
                <a:sym typeface="Calibri"/>
              </a:rPr>
              <a:t> TL</a:t>
            </a:r>
            <a:endParaRPr sz="18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20B15"/>
              </a:buClr>
              <a:buSzPts val="1800"/>
              <a:buFont typeface="Arial"/>
              <a:buChar char="•"/>
            </a:pPr>
            <a:r>
              <a:rPr lang="tr-TR" sz="1800" dirty="0">
                <a:solidFill>
                  <a:schemeClr val="tx1"/>
                </a:solidFill>
                <a:latin typeface="Helvetica Neue" panose="020B0604020202020204" charset="0"/>
                <a:ea typeface="Calibri"/>
                <a:cs typeface="Calibri"/>
                <a:sym typeface="Calibri"/>
              </a:rPr>
              <a:t>Kar: %170.04</a:t>
            </a:r>
          </a:p>
        </p:txBody>
      </p:sp>
      <p:sp>
        <p:nvSpPr>
          <p:cNvPr id="116" name="Google Shape;116;p7"/>
          <p:cNvSpPr txBox="1"/>
          <p:nvPr/>
        </p:nvSpPr>
        <p:spPr>
          <a:xfrm>
            <a:off x="6096000" y="1589906"/>
            <a:ext cx="5257800" cy="59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r>
              <a:rPr lang="tr-TR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Simülasyon Sonuçları</a:t>
            </a:r>
            <a:endParaRPr/>
          </a:p>
        </p:txBody>
      </p:sp>
      <p:cxnSp>
        <p:nvCxnSpPr>
          <p:cNvPr id="117" name="Google Shape;117;p7"/>
          <p:cNvCxnSpPr/>
          <p:nvPr/>
        </p:nvCxnSpPr>
        <p:spPr>
          <a:xfrm>
            <a:off x="938644" y="2167912"/>
            <a:ext cx="4700156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Google Shape;118;p7"/>
          <p:cNvCxnSpPr/>
          <p:nvPr/>
        </p:nvCxnSpPr>
        <p:spPr>
          <a:xfrm>
            <a:off x="6096000" y="2167912"/>
            <a:ext cx="4700156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1" name="Google Shape;121;p7"/>
          <p:cNvGraphicFramePr/>
          <p:nvPr>
            <p:extLst>
              <p:ext uri="{D42A27DB-BD31-4B8C-83A1-F6EECF244321}">
                <p14:modId xmlns:p14="http://schemas.microsoft.com/office/powerpoint/2010/main" val="2570611081"/>
              </p:ext>
            </p:extLst>
          </p:nvPr>
        </p:nvGraphicFramePr>
        <p:xfrm>
          <a:off x="938644" y="5120968"/>
          <a:ext cx="4208975" cy="843675"/>
        </p:xfrm>
        <a:graphic>
          <a:graphicData uri="http://schemas.openxmlformats.org/drawingml/2006/table">
            <a:tbl>
              <a:tblPr firstRow="1" bandRow="1">
                <a:noFill/>
                <a:tableStyleId>{0FE01006-B51A-448D-9FB4-02EFC7B18B74}</a:tableStyleId>
              </a:tblPr>
              <a:tblGrid>
                <a:gridCol w="107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Tek Zamanlı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Gündüz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Puant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 dirty="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Gece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 dirty="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kr/kWh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kr/kWh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tr-TR" sz="1200" u="none" strike="noStrike" cap="none" dirty="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kr/kWh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tr-TR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kr/kWh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 dirty="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258,4316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261,7649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421,0652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 dirty="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133,1935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2" name="Google Shape;122;p7"/>
          <p:cNvGraphicFramePr/>
          <p:nvPr>
            <p:extLst>
              <p:ext uri="{D42A27DB-BD31-4B8C-83A1-F6EECF244321}">
                <p14:modId xmlns:p14="http://schemas.microsoft.com/office/powerpoint/2010/main" val="386976537"/>
              </p:ext>
            </p:extLst>
          </p:nvPr>
        </p:nvGraphicFramePr>
        <p:xfrm>
          <a:off x="6341578" y="5120968"/>
          <a:ext cx="4209000" cy="843675"/>
        </p:xfrm>
        <a:graphic>
          <a:graphicData uri="http://schemas.openxmlformats.org/drawingml/2006/table">
            <a:tbl>
              <a:tblPr firstRow="1" bandRow="1">
                <a:noFill/>
                <a:tableStyleId>{0FE01006-B51A-448D-9FB4-02EFC7B18B74}</a:tableStyleId>
              </a:tblPr>
              <a:tblGrid>
                <a:gridCol w="210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b="1" u="none" strike="noStrike" cap="non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Şebekeye Satış 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b="1" u="none" strike="noStrike" cap="none" dirty="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Şarj 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tr-TR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kr/kWh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tr-TR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kr/kWh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200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strike="noStrike" cap="none" dirty="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700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3" name="Google Shape;123;p7"/>
          <p:cNvSpPr txBox="1"/>
          <p:nvPr/>
        </p:nvSpPr>
        <p:spPr>
          <a:xfrm>
            <a:off x="4859924" y="6627168"/>
            <a:ext cx="24721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11;p7">
            <a:extLst>
              <a:ext uri="{FF2B5EF4-FFF2-40B4-BE49-F238E27FC236}">
                <a16:creationId xmlns:a16="http://schemas.microsoft.com/office/drawing/2014/main" id="{CF6E23CF-DC92-B6B6-CDA8-3315CA087BDE}"/>
              </a:ext>
            </a:extLst>
          </p:cNvPr>
          <p:cNvSpPr txBox="1">
            <a:spLocks/>
          </p:cNvSpPr>
          <p:nvPr/>
        </p:nvSpPr>
        <p:spPr>
          <a:xfrm>
            <a:off x="838200" y="4365864"/>
            <a:ext cx="5257800" cy="59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2400"/>
              <a:buFont typeface="Helvetica Neue"/>
              <a:buNone/>
            </a:pPr>
            <a:r>
              <a:rPr lang="tr-TR" sz="2400" dirty="0">
                <a:latin typeface="Helvetica Neue"/>
                <a:ea typeface="Helvetica Neue"/>
                <a:cs typeface="Helvetica Neue"/>
                <a:sym typeface="Helvetica Neue"/>
              </a:rPr>
              <a:t>Tarife</a:t>
            </a:r>
            <a:endParaRPr lang="it-IT" dirty="0"/>
          </a:p>
        </p:txBody>
      </p:sp>
      <p:cxnSp>
        <p:nvCxnSpPr>
          <p:cNvPr id="3" name="Google Shape;117;p7">
            <a:extLst>
              <a:ext uri="{FF2B5EF4-FFF2-40B4-BE49-F238E27FC236}">
                <a16:creationId xmlns:a16="http://schemas.microsoft.com/office/drawing/2014/main" id="{DA922C30-9117-B9E9-E333-3C8B8E3AEBD9}"/>
              </a:ext>
            </a:extLst>
          </p:cNvPr>
          <p:cNvCxnSpPr>
            <a:cxnSpLocks/>
          </p:cNvCxnSpPr>
          <p:nvPr/>
        </p:nvCxnSpPr>
        <p:spPr>
          <a:xfrm>
            <a:off x="938644" y="4943870"/>
            <a:ext cx="9743870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845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"/>
          <p:cNvSpPr txBox="1">
            <a:spLocks noGrp="1"/>
          </p:cNvSpPr>
          <p:nvPr>
            <p:ph type="title"/>
          </p:nvPr>
        </p:nvSpPr>
        <p:spPr>
          <a:xfrm>
            <a:off x="637069" y="702891"/>
            <a:ext cx="109179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Helvetica Neue"/>
              <a:buNone/>
            </a:pPr>
            <a:r>
              <a:rPr lang="tr-TR" sz="6600" b="1" i="0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FİNANSAL PROJEKSİYON</a:t>
            </a:r>
            <a:endParaRPr sz="6600" b="1" dirty="0">
              <a:solidFill>
                <a:srgbClr val="CC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11" descr="Mone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0497" y="2294867"/>
            <a:ext cx="3271424" cy="327142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1"/>
          <p:cNvSpPr txBox="1">
            <a:spLocks noGrp="1"/>
          </p:cNvSpPr>
          <p:nvPr>
            <p:ph type="body" idx="1"/>
          </p:nvPr>
        </p:nvSpPr>
        <p:spPr>
          <a:xfrm>
            <a:off x="6096000" y="2529451"/>
            <a:ext cx="5123543" cy="2802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09575">
              <a:spcBef>
                <a:spcPts val="0"/>
              </a:spcBef>
              <a:buClr>
                <a:schemeClr val="dk2"/>
              </a:buClr>
              <a:buSzPct val="100000"/>
            </a:pPr>
            <a:r>
              <a:rPr lang="tr-TR" sz="2400" kern="1200" dirty="0">
                <a:solidFill>
                  <a:srgbClr val="000000"/>
                </a:solidFill>
                <a:latin typeface="Helvetica Neue"/>
                <a:sym typeface="Helvetica Neue"/>
              </a:rPr>
              <a:t>Şarj istasyonu</a:t>
            </a:r>
            <a:endParaRPr sz="2400" kern="1200" dirty="0">
              <a:solidFill>
                <a:srgbClr val="000000"/>
              </a:solidFill>
              <a:latin typeface="Helvetica Neue"/>
            </a:endParaRPr>
          </a:p>
          <a:p>
            <a:pPr marL="409575">
              <a:buClr>
                <a:schemeClr val="dk2"/>
              </a:buClr>
              <a:buSzPct val="100000"/>
            </a:pPr>
            <a:r>
              <a:rPr lang="tr-TR" sz="2400" kern="1200" dirty="0">
                <a:solidFill>
                  <a:srgbClr val="000000"/>
                </a:solidFill>
                <a:latin typeface="Helvetica Neue"/>
                <a:sym typeface="Helvetica Neue"/>
              </a:rPr>
              <a:t>Enerji satışı </a:t>
            </a:r>
            <a:endParaRPr sz="2400" kern="1200" dirty="0">
              <a:solidFill>
                <a:srgbClr val="000000"/>
              </a:solidFill>
              <a:latin typeface="Helvetica Neue"/>
              <a:sym typeface="Helvetica Neue"/>
            </a:endParaRPr>
          </a:p>
          <a:p>
            <a:pPr marL="409575">
              <a:buClr>
                <a:schemeClr val="dk2"/>
              </a:buClr>
              <a:buSzPct val="100000"/>
            </a:pPr>
            <a:r>
              <a:rPr lang="tr-TR" sz="2400" kern="1200" dirty="0">
                <a:solidFill>
                  <a:srgbClr val="000000"/>
                </a:solidFill>
                <a:latin typeface="Helvetica Neue"/>
                <a:sym typeface="Helvetica Neue"/>
              </a:rPr>
              <a:t>Algoritmanın lisanslanması</a:t>
            </a:r>
            <a:endParaRPr sz="2400" kern="1200" dirty="0">
              <a:solidFill>
                <a:srgbClr val="000000"/>
              </a:solidFill>
              <a:latin typeface="Helvetica Neue"/>
              <a:sym typeface="Helvetica Neue"/>
            </a:endParaRPr>
          </a:p>
          <a:p>
            <a:pPr marL="409575">
              <a:buClr>
                <a:schemeClr val="dk2"/>
              </a:buClr>
              <a:buSzPct val="100000"/>
            </a:pPr>
            <a:r>
              <a:rPr lang="tr-TR" sz="2400" kern="1200" dirty="0">
                <a:solidFill>
                  <a:srgbClr val="000000"/>
                </a:solidFill>
                <a:latin typeface="Helvetica Neue"/>
                <a:sym typeface="Helvetica Neue"/>
              </a:rPr>
              <a:t>Modelin kiraya verilmesi</a:t>
            </a:r>
            <a:endParaRPr sz="2400" kern="1200" dirty="0">
              <a:solidFill>
                <a:srgbClr val="000000"/>
              </a:solidFill>
              <a:latin typeface="Helvetica Neue"/>
            </a:endParaRPr>
          </a:p>
          <a:p>
            <a:pPr marL="409575">
              <a:buClr>
                <a:schemeClr val="dk2"/>
              </a:buClr>
              <a:buSzPct val="100000"/>
            </a:pPr>
            <a:r>
              <a:rPr lang="tr-TR" sz="2400" kern="1200" dirty="0">
                <a:solidFill>
                  <a:srgbClr val="000000"/>
                </a:solidFill>
                <a:latin typeface="Helvetica Neue"/>
                <a:sym typeface="Helvetica Neue"/>
              </a:rPr>
              <a:t>Ortaklık kurulumları</a:t>
            </a:r>
            <a:endParaRPr sz="2400" kern="1200" dirty="0">
              <a:solidFill>
                <a:srgbClr val="000000"/>
              </a:solidFill>
              <a:latin typeface="Helvetica Neue"/>
            </a:endParaRPr>
          </a:p>
          <a:p>
            <a:pPr marL="409575">
              <a:buClr>
                <a:schemeClr val="dk2"/>
              </a:buClr>
              <a:buSzPct val="100000"/>
            </a:pPr>
            <a:r>
              <a:rPr lang="tr-TR" sz="2400" kern="1200" dirty="0">
                <a:solidFill>
                  <a:srgbClr val="000000"/>
                </a:solidFill>
                <a:latin typeface="Helvetica Neue"/>
                <a:sym typeface="Helvetica Neue"/>
              </a:rPr>
              <a:t>Gelir, yatırım ve destekler</a:t>
            </a:r>
            <a:endParaRPr sz="2400" kern="1200" dirty="0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131" name="Google Shape;131;p11"/>
          <p:cNvSpPr txBox="1"/>
          <p:nvPr/>
        </p:nvSpPr>
        <p:spPr>
          <a:xfrm>
            <a:off x="4859924" y="6627168"/>
            <a:ext cx="2472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170CB82-0E2E-A3F0-4F16-90E030045E56}"/>
              </a:ext>
            </a:extLst>
          </p:cNvPr>
          <p:cNvSpPr txBox="1"/>
          <p:nvPr/>
        </p:nvSpPr>
        <p:spPr>
          <a:xfrm>
            <a:off x="7954723" y="2156296"/>
            <a:ext cx="3004457" cy="71508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i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elvetica Neue" panose="020B0604020202020204" charset="0"/>
              </a:rPr>
              <a:t>      ~4300 $</a:t>
            </a:r>
          </a:p>
        </p:txBody>
      </p:sp>
      <p:sp>
        <p:nvSpPr>
          <p:cNvPr id="14" name="Google Shape;137;g2949f70e629_0_6">
            <a:extLst>
              <a:ext uri="{FF2B5EF4-FFF2-40B4-BE49-F238E27FC236}">
                <a16:creationId xmlns:a16="http://schemas.microsoft.com/office/drawing/2014/main" id="{367EC686-3852-883C-72B7-08C28E4C4D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600" b="1" dirty="0">
                <a:solidFill>
                  <a:srgbClr val="CC0000"/>
                </a:solidFill>
                <a:latin typeface="Helvetica Neue"/>
                <a:sym typeface="Arial"/>
              </a:rPr>
              <a:t>Maliyetler</a:t>
            </a:r>
            <a:endParaRPr sz="6600" b="1" dirty="0">
              <a:solidFill>
                <a:srgbClr val="CC0000"/>
              </a:solidFill>
              <a:latin typeface="Helvetica Neue"/>
              <a:sym typeface="Arial"/>
            </a:endParaRPr>
          </a:p>
        </p:txBody>
      </p:sp>
      <p:graphicFrame>
        <p:nvGraphicFramePr>
          <p:cNvPr id="18" name="Text Placeholder 9">
            <a:extLst>
              <a:ext uri="{FF2B5EF4-FFF2-40B4-BE49-F238E27FC236}">
                <a16:creationId xmlns:a16="http://schemas.microsoft.com/office/drawing/2014/main" id="{867E4F49-2415-C783-9880-604C3EB00D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9770160"/>
              </p:ext>
            </p:extLst>
          </p:nvPr>
        </p:nvGraphicFramePr>
        <p:xfrm>
          <a:off x="839788" y="1824635"/>
          <a:ext cx="5157787" cy="4404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33FF96F-5BD4-BF6A-3105-2BE418D92E00}"/>
              </a:ext>
            </a:extLst>
          </p:cNvPr>
          <p:cNvSpPr txBox="1"/>
          <p:nvPr/>
        </p:nvSpPr>
        <p:spPr>
          <a:xfrm>
            <a:off x="6194427" y="3305343"/>
            <a:ext cx="4764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panose="020B0604020202020204" charset="0"/>
              </a:rPr>
              <a:t>Sistem Birim Maliyeti</a:t>
            </a:r>
          </a:p>
          <a:p>
            <a:pPr algn="r"/>
            <a:r>
              <a:rPr lang="tr-T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panose="020B0604020202020204" charset="0"/>
              </a:rPr>
              <a:t> </a:t>
            </a:r>
            <a:r>
              <a:rPr lang="tr-TR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panose="020B0604020202020204" charset="0"/>
              </a:rPr>
              <a:t>100kWp sistem için amortisman süresi: 68 ay</a:t>
            </a:r>
            <a:endParaRPr lang="tr-TR" sz="1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 panose="020B060402020202020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0BA47-0FC0-31FA-2B6D-D7E7079016DA}"/>
              </a:ext>
            </a:extLst>
          </p:cNvPr>
          <p:cNvSpPr txBox="1"/>
          <p:nvPr/>
        </p:nvSpPr>
        <p:spPr>
          <a:xfrm>
            <a:off x="7852229" y="4310773"/>
            <a:ext cx="3106951" cy="71508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i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elvetica Neue" panose="020B0604020202020204" charset="0"/>
              </a:rPr>
              <a:t>      150.000 $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5B1223-2ED3-7FF7-F0D7-30B499BB6F5B}"/>
              </a:ext>
            </a:extLst>
          </p:cNvPr>
          <p:cNvSpPr/>
          <p:nvPr/>
        </p:nvSpPr>
        <p:spPr>
          <a:xfrm>
            <a:off x="6094636" y="4090266"/>
            <a:ext cx="2271616" cy="119090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panose="020B0604020202020204" charset="0"/>
              </a:rPr>
              <a:t>Lisanslama</a:t>
            </a:r>
            <a:endParaRPr lang="tr-TR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 panose="020B060402020202020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527CBE-3BDA-A6A9-4F29-81E5E7CA3897}"/>
              </a:ext>
            </a:extLst>
          </p:cNvPr>
          <p:cNvSpPr txBox="1"/>
          <p:nvPr/>
        </p:nvSpPr>
        <p:spPr>
          <a:xfrm>
            <a:off x="6404563" y="5528577"/>
            <a:ext cx="455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panose="020B0604020202020204" charset="0"/>
              </a:rPr>
              <a:t>Yapay Zeka Yazılım Ücreti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DA6808-6A4D-2243-508E-13E679AC2F08}"/>
              </a:ext>
            </a:extLst>
          </p:cNvPr>
          <p:cNvSpPr/>
          <p:nvPr/>
        </p:nvSpPr>
        <p:spPr>
          <a:xfrm>
            <a:off x="6094636" y="1952806"/>
            <a:ext cx="2271616" cy="119090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panose="020B0604020202020204" charset="0"/>
              </a:rPr>
              <a:t>1</a:t>
            </a:r>
            <a:r>
              <a:rPr lang="tr-TR" sz="2000" b="1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tr-TR" sz="2000" dirty="0">
                <a:solidFill>
                  <a:schemeClr val="tx1"/>
                </a:solidFill>
                <a:latin typeface="Helvetica Neue" panose="020B0604020202020204" charset="0"/>
              </a:rPr>
              <a:t>kW</a:t>
            </a:r>
            <a:endParaRPr lang="tr-TR" sz="10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  <p:sp>
        <p:nvSpPr>
          <p:cNvPr id="7" name="Google Shape;131;p11">
            <a:extLst>
              <a:ext uri="{FF2B5EF4-FFF2-40B4-BE49-F238E27FC236}">
                <a16:creationId xmlns:a16="http://schemas.microsoft.com/office/drawing/2014/main" id="{6C597A08-B63A-E704-6883-119C97AB9C60}"/>
              </a:ext>
            </a:extLst>
          </p:cNvPr>
          <p:cNvSpPr txBox="1"/>
          <p:nvPr/>
        </p:nvSpPr>
        <p:spPr>
          <a:xfrm>
            <a:off x="4859924" y="6627168"/>
            <a:ext cx="2472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2223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7;g2949f70e629_0_6">
            <a:extLst>
              <a:ext uri="{FF2B5EF4-FFF2-40B4-BE49-F238E27FC236}">
                <a16:creationId xmlns:a16="http://schemas.microsoft.com/office/drawing/2014/main" id="{F5783E78-8192-6008-3A81-79872D89F3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600" b="1" dirty="0">
                <a:solidFill>
                  <a:srgbClr val="CC0000"/>
                </a:solidFill>
                <a:latin typeface="Helvetica Neue"/>
                <a:sym typeface="Arial"/>
              </a:rPr>
              <a:t>Müşteri Portföyü</a:t>
            </a:r>
            <a:endParaRPr sz="6600" b="1" dirty="0">
              <a:solidFill>
                <a:srgbClr val="CC0000"/>
              </a:solidFill>
              <a:latin typeface="Helvetica Neue"/>
              <a:sym typeface="Arial"/>
            </a:endParaRP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C921D508-BA30-0B9A-2918-AFCC46D43FFB}"/>
              </a:ext>
            </a:extLst>
          </p:cNvPr>
          <p:cNvSpPr/>
          <p:nvPr/>
        </p:nvSpPr>
        <p:spPr>
          <a:xfrm>
            <a:off x="1131887" y="1988344"/>
            <a:ext cx="1924050" cy="1924050"/>
          </a:xfrm>
          <a:prstGeom prst="flowChartConnector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F0ABBE27-BE27-B3BE-5A7B-94CB8124471B}"/>
              </a:ext>
            </a:extLst>
          </p:cNvPr>
          <p:cNvSpPr/>
          <p:nvPr/>
        </p:nvSpPr>
        <p:spPr>
          <a:xfrm>
            <a:off x="3058676" y="4210050"/>
            <a:ext cx="1924050" cy="1924050"/>
          </a:xfrm>
          <a:prstGeom prst="flowChartConnector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AE5AABF7-AB6A-0AA8-2FCA-CE86E4B5DECB}"/>
              </a:ext>
            </a:extLst>
          </p:cNvPr>
          <p:cNvSpPr/>
          <p:nvPr/>
        </p:nvSpPr>
        <p:spPr>
          <a:xfrm>
            <a:off x="5133975" y="1988344"/>
            <a:ext cx="1924050" cy="1924050"/>
          </a:xfrm>
          <a:prstGeom prst="flowChartConnector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035215EF-ED87-AB5F-A329-FDFBBDC36B54}"/>
              </a:ext>
            </a:extLst>
          </p:cNvPr>
          <p:cNvSpPr/>
          <p:nvPr/>
        </p:nvSpPr>
        <p:spPr>
          <a:xfrm>
            <a:off x="7209276" y="4210050"/>
            <a:ext cx="1924050" cy="1924050"/>
          </a:xfrm>
          <a:prstGeom prst="flowChartConnector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3F92E768-1FE8-00C8-0563-EAC02B2A056F}"/>
              </a:ext>
            </a:extLst>
          </p:cNvPr>
          <p:cNvSpPr/>
          <p:nvPr/>
        </p:nvSpPr>
        <p:spPr>
          <a:xfrm>
            <a:off x="9136063" y="1988344"/>
            <a:ext cx="1924050" cy="1924050"/>
          </a:xfrm>
          <a:prstGeom prst="flowChartConnector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A995BBFF-4E9F-2162-DAA6-F8CB62E7B155}"/>
              </a:ext>
            </a:extLst>
          </p:cNvPr>
          <p:cNvSpPr/>
          <p:nvPr/>
        </p:nvSpPr>
        <p:spPr>
          <a:xfrm>
            <a:off x="1257300" y="2113757"/>
            <a:ext cx="1673224" cy="1673224"/>
          </a:xfrm>
          <a:prstGeom prst="flowChartConnector">
            <a:avLst/>
          </a:prstGeom>
          <a:solidFill>
            <a:srgbClr val="CC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548BF49A-4AFA-BFC9-B179-77C1D827B1E6}"/>
              </a:ext>
            </a:extLst>
          </p:cNvPr>
          <p:cNvSpPr/>
          <p:nvPr/>
        </p:nvSpPr>
        <p:spPr>
          <a:xfrm>
            <a:off x="5259388" y="2113757"/>
            <a:ext cx="1673224" cy="1673224"/>
          </a:xfrm>
          <a:prstGeom prst="flowChartConnector">
            <a:avLst/>
          </a:prstGeom>
          <a:solidFill>
            <a:srgbClr val="CC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67B36719-4D07-FC0E-1FF0-698C2BDF662F}"/>
              </a:ext>
            </a:extLst>
          </p:cNvPr>
          <p:cNvSpPr/>
          <p:nvPr/>
        </p:nvSpPr>
        <p:spPr>
          <a:xfrm>
            <a:off x="9261476" y="2113757"/>
            <a:ext cx="1673224" cy="1673224"/>
          </a:xfrm>
          <a:prstGeom prst="flowChartConnector">
            <a:avLst/>
          </a:prstGeom>
          <a:solidFill>
            <a:srgbClr val="CC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20EBD6B0-5D90-4BCC-FA68-A5F3E18F8C7C}"/>
              </a:ext>
            </a:extLst>
          </p:cNvPr>
          <p:cNvSpPr/>
          <p:nvPr/>
        </p:nvSpPr>
        <p:spPr>
          <a:xfrm>
            <a:off x="7334689" y="4335463"/>
            <a:ext cx="1673224" cy="1673224"/>
          </a:xfrm>
          <a:prstGeom prst="flowChartConnector">
            <a:avLst/>
          </a:prstGeom>
          <a:solidFill>
            <a:srgbClr val="CC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522F9D1A-3F40-F111-2DDC-E3721608A5D0}"/>
              </a:ext>
            </a:extLst>
          </p:cNvPr>
          <p:cNvSpPr/>
          <p:nvPr/>
        </p:nvSpPr>
        <p:spPr>
          <a:xfrm>
            <a:off x="3181350" y="4335463"/>
            <a:ext cx="1673224" cy="1673224"/>
          </a:xfrm>
          <a:prstGeom prst="flowChartConnector">
            <a:avLst/>
          </a:prstGeom>
          <a:solidFill>
            <a:srgbClr val="CC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EBD2A372-549B-8307-3D04-01AE2F1B1FA6}"/>
              </a:ext>
            </a:extLst>
          </p:cNvPr>
          <p:cNvSpPr/>
          <p:nvPr/>
        </p:nvSpPr>
        <p:spPr>
          <a:xfrm>
            <a:off x="1416843" y="2273300"/>
            <a:ext cx="1354138" cy="135413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A52792A3-3FCE-A526-5CFA-1E55BF04EF49}"/>
              </a:ext>
            </a:extLst>
          </p:cNvPr>
          <p:cNvSpPr/>
          <p:nvPr/>
        </p:nvSpPr>
        <p:spPr>
          <a:xfrm>
            <a:off x="5418931" y="2273300"/>
            <a:ext cx="1354138" cy="135413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0CAE37A2-CF07-ABE5-6B70-3CE8513C7E25}"/>
              </a:ext>
            </a:extLst>
          </p:cNvPr>
          <p:cNvSpPr/>
          <p:nvPr/>
        </p:nvSpPr>
        <p:spPr>
          <a:xfrm>
            <a:off x="9421019" y="2273300"/>
            <a:ext cx="1354138" cy="135413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58603D35-5838-E573-6D87-C1526987C7B5}"/>
              </a:ext>
            </a:extLst>
          </p:cNvPr>
          <p:cNvSpPr/>
          <p:nvPr/>
        </p:nvSpPr>
        <p:spPr>
          <a:xfrm>
            <a:off x="7494232" y="4495006"/>
            <a:ext cx="1354138" cy="135413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98932931-E9B2-F15B-8894-34A0D3D08B9A}"/>
              </a:ext>
            </a:extLst>
          </p:cNvPr>
          <p:cNvSpPr/>
          <p:nvPr/>
        </p:nvSpPr>
        <p:spPr>
          <a:xfrm>
            <a:off x="3340893" y="4495006"/>
            <a:ext cx="1354138" cy="135413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2" name="Graphic 41" descr="City outline">
            <a:extLst>
              <a:ext uri="{FF2B5EF4-FFF2-40B4-BE49-F238E27FC236}">
                <a16:creationId xmlns:a16="http://schemas.microsoft.com/office/drawing/2014/main" id="{D89BECB5-D206-1A1A-7C25-90271110A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9380" y="4790154"/>
            <a:ext cx="767810" cy="767810"/>
          </a:xfrm>
          <a:prstGeom prst="rect">
            <a:avLst/>
          </a:prstGeom>
        </p:spPr>
      </p:pic>
      <p:pic>
        <p:nvPicPr>
          <p:cNvPr id="50" name="Graphic 49" descr="Users with solid fill">
            <a:extLst>
              <a:ext uri="{FF2B5EF4-FFF2-40B4-BE49-F238E27FC236}">
                <a16:creationId xmlns:a16="http://schemas.microsoft.com/office/drawing/2014/main" id="{02FA1973-2759-EA60-2F71-1ED4441A17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0007" y="2566464"/>
            <a:ext cx="767810" cy="767810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66CCD51-E2FF-74A7-5DA2-EE80F12FA173}"/>
              </a:ext>
            </a:extLst>
          </p:cNvPr>
          <p:cNvCxnSpPr>
            <a:cxnSpLocks/>
            <a:stCxn id="10" idx="4"/>
          </p:cNvCxnSpPr>
          <p:nvPr/>
        </p:nvCxnSpPr>
        <p:spPr>
          <a:xfrm>
            <a:off x="2093912" y="3912394"/>
            <a:ext cx="0" cy="1080000"/>
          </a:xfrm>
          <a:prstGeom prst="line">
            <a:avLst/>
          </a:prstGeom>
          <a:ln w="12700">
            <a:prstDash val="dash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312E348-F791-AB39-C2A5-636DEDC2623B}"/>
              </a:ext>
            </a:extLst>
          </p:cNvPr>
          <p:cNvCxnSpPr>
            <a:cxnSpLocks/>
            <a:stCxn id="12" idx="4"/>
          </p:cNvCxnSpPr>
          <p:nvPr/>
        </p:nvCxnSpPr>
        <p:spPr>
          <a:xfrm>
            <a:off x="6096000" y="3912394"/>
            <a:ext cx="0" cy="1080000"/>
          </a:xfrm>
          <a:prstGeom prst="line">
            <a:avLst/>
          </a:prstGeom>
          <a:ln w="12700">
            <a:prstDash val="dash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52A353B-D0E5-2489-B577-BEA2D04F8B4F}"/>
              </a:ext>
            </a:extLst>
          </p:cNvPr>
          <p:cNvCxnSpPr>
            <a:cxnSpLocks/>
            <a:stCxn id="14" idx="4"/>
          </p:cNvCxnSpPr>
          <p:nvPr/>
        </p:nvCxnSpPr>
        <p:spPr>
          <a:xfrm>
            <a:off x="10098088" y="3912394"/>
            <a:ext cx="0" cy="1080000"/>
          </a:xfrm>
          <a:prstGeom prst="line">
            <a:avLst/>
          </a:prstGeom>
          <a:ln w="12700">
            <a:prstDash val="dash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97008ED-6F0A-7C07-EB66-B36D5D5322F1}"/>
              </a:ext>
            </a:extLst>
          </p:cNvPr>
          <p:cNvCxnSpPr>
            <a:cxnSpLocks/>
          </p:cNvCxnSpPr>
          <p:nvPr/>
        </p:nvCxnSpPr>
        <p:spPr>
          <a:xfrm>
            <a:off x="8171301" y="3145529"/>
            <a:ext cx="0" cy="1080000"/>
          </a:xfrm>
          <a:prstGeom prst="line">
            <a:avLst/>
          </a:prstGeom>
          <a:ln w="12700">
            <a:prstDash val="dash"/>
            <a:head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3A03D4D-D000-8338-17FC-B6D4A64ED733}"/>
              </a:ext>
            </a:extLst>
          </p:cNvPr>
          <p:cNvCxnSpPr>
            <a:cxnSpLocks/>
          </p:cNvCxnSpPr>
          <p:nvPr/>
        </p:nvCxnSpPr>
        <p:spPr>
          <a:xfrm flipH="1">
            <a:off x="4020701" y="3117048"/>
            <a:ext cx="6303" cy="1080000"/>
          </a:xfrm>
          <a:prstGeom prst="line">
            <a:avLst/>
          </a:prstGeom>
          <a:ln w="12700">
            <a:prstDash val="dash"/>
            <a:head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109B7D0-D2EA-AA2C-9990-EDA7E4CE973F}"/>
              </a:ext>
            </a:extLst>
          </p:cNvPr>
          <p:cNvSpPr txBox="1"/>
          <p:nvPr/>
        </p:nvSpPr>
        <p:spPr>
          <a:xfrm>
            <a:off x="1236426" y="5046712"/>
            <a:ext cx="1711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7F7F7F"/>
                </a:solidFill>
                <a:latin typeface="Helvetica Neue" panose="020B0604020202020204" charset="0"/>
              </a:rPr>
              <a:t>Kamu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BA6A30D-5317-E039-FD3E-ECB71D895507}"/>
              </a:ext>
            </a:extLst>
          </p:cNvPr>
          <p:cNvSpPr txBox="1"/>
          <p:nvPr/>
        </p:nvSpPr>
        <p:spPr>
          <a:xfrm>
            <a:off x="2860652" y="2630257"/>
            <a:ext cx="2322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7F7F7F"/>
                </a:solidFill>
                <a:latin typeface="Helvetica Neue" panose="020B0604020202020204" charset="0"/>
              </a:rPr>
              <a:t>Üreticiler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523DE25-6FB6-2442-8491-E81EB374AF94}"/>
              </a:ext>
            </a:extLst>
          </p:cNvPr>
          <p:cNvSpPr txBox="1"/>
          <p:nvPr/>
        </p:nvSpPr>
        <p:spPr>
          <a:xfrm>
            <a:off x="5137041" y="5051182"/>
            <a:ext cx="19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7F7F7F"/>
                </a:solidFill>
                <a:latin typeface="Helvetica Neue" panose="020B0604020202020204" charset="0"/>
              </a:rPr>
              <a:t>Otoparklar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6D9FF9C-09B7-95D4-686A-63D1D6670E3D}"/>
              </a:ext>
            </a:extLst>
          </p:cNvPr>
          <p:cNvSpPr txBox="1"/>
          <p:nvPr/>
        </p:nvSpPr>
        <p:spPr>
          <a:xfrm>
            <a:off x="7008852" y="2627623"/>
            <a:ext cx="2328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7F7F7F"/>
                </a:solidFill>
                <a:latin typeface="Helvetica Neue" panose="020B0604020202020204" charset="0"/>
              </a:rPr>
              <a:t>Filolar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B0E386E-6B62-F064-C7DF-2A27369ACAD0}"/>
              </a:ext>
            </a:extLst>
          </p:cNvPr>
          <p:cNvSpPr txBox="1"/>
          <p:nvPr/>
        </p:nvSpPr>
        <p:spPr>
          <a:xfrm>
            <a:off x="9002686" y="5054367"/>
            <a:ext cx="2487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7F7F7F"/>
                </a:solidFill>
                <a:latin typeface="Helvetica Neue" panose="020B0604020202020204" charset="0"/>
              </a:rPr>
              <a:t>Operatörler</a:t>
            </a: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5FB0352B-5992-7F78-EFAE-D197750D100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36477" y="2625828"/>
            <a:ext cx="519046" cy="708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A group of gears on a black background&#10;&#10;Description automatically generated">
            <a:extLst>
              <a:ext uri="{FF2B5EF4-FFF2-40B4-BE49-F238E27FC236}">
                <a16:creationId xmlns:a16="http://schemas.microsoft.com/office/drawing/2014/main" id="{AE2CD3F9-A4B4-70E6-24BD-141D2DD0200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75134" y="4786186"/>
            <a:ext cx="771778" cy="771778"/>
          </a:xfrm>
          <a:prstGeom prst="rect">
            <a:avLst/>
          </a:prstGeom>
        </p:spPr>
      </p:pic>
      <p:pic>
        <p:nvPicPr>
          <p:cNvPr id="29" name="Picture 28" descr="A blue and white logo of a car&#10;&#10;Description automatically generated">
            <a:extLst>
              <a:ext uri="{FF2B5EF4-FFF2-40B4-BE49-F238E27FC236}">
                <a16:creationId xmlns:a16="http://schemas.microsoft.com/office/drawing/2014/main" id="{DD3EF6E5-27DE-1CDB-C8B1-77C8279DD6CF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97344" y="2447082"/>
            <a:ext cx="1001488" cy="1001488"/>
          </a:xfrm>
          <a:prstGeom prst="rect">
            <a:avLst/>
          </a:prstGeom>
        </p:spPr>
      </p:pic>
      <p:sp>
        <p:nvSpPr>
          <p:cNvPr id="31" name="Google Shape;131;p11">
            <a:extLst>
              <a:ext uri="{FF2B5EF4-FFF2-40B4-BE49-F238E27FC236}">
                <a16:creationId xmlns:a16="http://schemas.microsoft.com/office/drawing/2014/main" id="{C1E6E037-1B84-D2F4-58D6-A0679510B4DD}"/>
              </a:ext>
            </a:extLst>
          </p:cNvPr>
          <p:cNvSpPr txBox="1"/>
          <p:nvPr/>
        </p:nvSpPr>
        <p:spPr>
          <a:xfrm>
            <a:off x="4859924" y="6627168"/>
            <a:ext cx="2472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557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/>
          <p:nvPr/>
        </p:nvSpPr>
        <p:spPr>
          <a:xfrm>
            <a:off x="431476" y="388404"/>
            <a:ext cx="6900600" cy="18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Helvetica Neue"/>
              <a:buNone/>
            </a:pPr>
            <a:r>
              <a:rPr lang="tr-TR" sz="6600" b="1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Sürdürülebilirlik</a:t>
            </a:r>
            <a:endParaRPr sz="6600" b="1" dirty="0">
              <a:solidFill>
                <a:srgbClr val="CC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5" descr="A picture containing text, vector graphics, businesscard&#10;&#10;Description automatically generated"/>
          <p:cNvPicPr preferRelativeResize="0"/>
          <p:nvPr/>
        </p:nvPicPr>
        <p:blipFill rotWithShape="1">
          <a:blip r:embed="rId3">
            <a:alphaModFix amt="50000"/>
          </a:blip>
          <a:srcRect l="8379" r="4675"/>
          <a:stretch/>
        </p:blipFill>
        <p:spPr>
          <a:xfrm>
            <a:off x="5963892" y="34939"/>
            <a:ext cx="5902036" cy="6788122"/>
          </a:xfrm>
          <a:custGeom>
            <a:avLst/>
            <a:gdLst/>
            <a:ahLst/>
            <a:cxnLst/>
            <a:rect l="l" t="t" r="r" b="b"/>
            <a:pathLst>
              <a:path w="5962785" h="6858000" extrusionOk="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78" name="Google Shape;178;p5"/>
          <p:cNvSpPr txBox="1"/>
          <p:nvPr/>
        </p:nvSpPr>
        <p:spPr>
          <a:xfrm>
            <a:off x="4859924" y="6627168"/>
            <a:ext cx="24721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 txBox="1"/>
          <p:nvPr/>
        </p:nvSpPr>
        <p:spPr>
          <a:xfrm>
            <a:off x="634971" y="2549069"/>
            <a:ext cx="5635200" cy="2608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191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tr-TR" sz="2100" kern="1200" dirty="0">
                <a:latin typeface="Helvetica Neue"/>
                <a:sym typeface="Calibri"/>
              </a:rPr>
              <a:t>Yenilenebilir enerji kaynağı</a:t>
            </a:r>
            <a:endParaRPr sz="2100" kern="1200" dirty="0">
              <a:latin typeface="Helvetica Neue"/>
              <a:sym typeface="Calibri"/>
            </a:endParaRPr>
          </a:p>
          <a:p>
            <a:pPr marL="4191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tr-TR" sz="2100" kern="1200" dirty="0">
                <a:latin typeface="Helvetica Neue"/>
                <a:sym typeface="Calibri"/>
              </a:rPr>
              <a:t>Bataryaların ikincil ömrü</a:t>
            </a:r>
          </a:p>
          <a:p>
            <a:pPr marL="419100" indent="-342900">
              <a:lnSpc>
                <a:spcPct val="150000"/>
              </a:lnSpc>
              <a:buSzPts val="2400"/>
              <a:buFont typeface="Arial" panose="020B0604020202020204" pitchFamily="34" charset="0"/>
              <a:buChar char="•"/>
            </a:pPr>
            <a:r>
              <a:rPr lang="tr-TR" sz="2100" kern="1200" dirty="0">
                <a:latin typeface="Helvetica Neue"/>
                <a:sym typeface="Calibri"/>
              </a:rPr>
              <a:t>Şebeke desteği ile yük azaltma</a:t>
            </a:r>
            <a:endParaRPr sz="2100" kern="1200" dirty="0">
              <a:latin typeface="Helvetica Neue"/>
              <a:sym typeface="Calibri"/>
            </a:endParaRPr>
          </a:p>
          <a:p>
            <a:pPr marL="4191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tr-TR" sz="2100" kern="1200" dirty="0">
                <a:latin typeface="Helvetica Neue"/>
                <a:sym typeface="Calibri"/>
              </a:rPr>
              <a:t>Rezervasyon sistemi ile bekleme yok, arıza tespiti var</a:t>
            </a:r>
            <a:endParaRPr sz="2100" kern="1200" dirty="0">
              <a:latin typeface="Helvetica Neue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7D1F-0CA4-EA47-F3D7-32A3D6B18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6600" b="1" dirty="0">
                <a:solidFill>
                  <a:srgbClr val="CC0000"/>
                </a:solidFill>
                <a:latin typeface="Helvetica Neue"/>
              </a:rPr>
              <a:t>Geliştirilecek Modüller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05D78E9-B7A0-51F3-32DC-9F967B445E1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6000" y="2322285"/>
            <a:ext cx="5428343" cy="3628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200000"/>
              </a:lnSpc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Güneş paneli ve depolama kapasitesi tahmini.</a:t>
            </a:r>
          </a:p>
          <a:p>
            <a:pPr>
              <a:lnSpc>
                <a:spcPct val="200000"/>
              </a:lnSpc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Şarj istasyonu yoğunluk kontrolü ve yönlendirme.</a:t>
            </a:r>
          </a:p>
          <a:p>
            <a:pPr>
              <a:lnSpc>
                <a:spcPct val="200000"/>
              </a:lnSpc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Hava durumu tahmini.</a:t>
            </a:r>
          </a:p>
          <a:p>
            <a:pPr>
              <a:lnSpc>
                <a:spcPct val="200000"/>
              </a:lnSpc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Şebeke kesinti ve bakım tahmini.</a:t>
            </a:r>
          </a:p>
          <a:p>
            <a:pPr>
              <a:lnSpc>
                <a:spcPct val="200000"/>
              </a:lnSpc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Plaka okuma.</a:t>
            </a:r>
          </a:p>
        </p:txBody>
      </p:sp>
      <p:pic>
        <p:nvPicPr>
          <p:cNvPr id="8" name="Picture 7" descr="A computer screen with icons and arrows&#10;&#10;Description automatically generated">
            <a:extLst>
              <a:ext uri="{FF2B5EF4-FFF2-40B4-BE49-F238E27FC236}">
                <a16:creationId xmlns:a16="http://schemas.microsoft.com/office/drawing/2014/main" id="{3FCA9E93-02BD-AFC8-EF28-EC2C8FEB4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856"/>
            <a:ext cx="6371771" cy="6371771"/>
          </a:xfrm>
          <a:prstGeom prst="rect">
            <a:avLst/>
          </a:prstGeom>
        </p:spPr>
      </p:pic>
      <p:sp>
        <p:nvSpPr>
          <p:cNvPr id="3" name="Google Shape;188;g294419a7d27_0_1">
            <a:extLst>
              <a:ext uri="{FF2B5EF4-FFF2-40B4-BE49-F238E27FC236}">
                <a16:creationId xmlns:a16="http://schemas.microsoft.com/office/drawing/2014/main" id="{E978B151-98CA-0509-EBAD-5424E4D2E6F5}"/>
              </a:ext>
            </a:extLst>
          </p:cNvPr>
          <p:cNvSpPr txBox="1"/>
          <p:nvPr/>
        </p:nvSpPr>
        <p:spPr>
          <a:xfrm>
            <a:off x="4859924" y="6627168"/>
            <a:ext cx="2472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4250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94419a7d27_0_1" descr="A clipboard with papers and graph and coin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6407" r="6416"/>
          <a:stretch/>
        </p:blipFill>
        <p:spPr>
          <a:xfrm>
            <a:off x="5900242" y="609600"/>
            <a:ext cx="5904840" cy="5638800"/>
          </a:xfrm>
          <a:prstGeom prst="rect">
            <a:avLst/>
          </a:prstGeom>
          <a:solidFill>
            <a:srgbClr val="F1F1F1"/>
          </a:solidFill>
          <a:ln>
            <a:noFill/>
          </a:ln>
        </p:spPr>
      </p:pic>
      <p:sp>
        <p:nvSpPr>
          <p:cNvPr id="187" name="Google Shape;187;g294419a7d27_0_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Helvetica Neue"/>
              <a:buNone/>
            </a:pPr>
            <a:r>
              <a:rPr lang="tr-TR" sz="6600" b="1" i="0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Sonuç</a:t>
            </a:r>
            <a:endParaRPr sz="6600" b="1" dirty="0">
              <a:solidFill>
                <a:srgbClr val="CC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EDDE67-BD48-C738-973A-7C5C0D87838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14399" y="1897062"/>
            <a:ext cx="5181601" cy="3271838"/>
          </a:xfrm>
        </p:spPr>
        <p:txBody>
          <a:bodyPr>
            <a:normAutofit/>
          </a:bodyPr>
          <a:lstStyle/>
          <a:p>
            <a:pPr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Şarj işlemi için yeni bir boyut</a:t>
            </a:r>
          </a:p>
          <a:p>
            <a:pPr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Yenilenebilir enerji kaynağı payı artacak</a:t>
            </a:r>
          </a:p>
          <a:p>
            <a:pPr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Şebeke yükü azalacak</a:t>
            </a:r>
          </a:p>
          <a:p>
            <a:pPr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Şarj işlemi en ekonomik şekilde yapılabilecek</a:t>
            </a:r>
          </a:p>
          <a:p>
            <a:pPr>
              <a:buClr>
                <a:srgbClr val="FEA92E"/>
              </a:buClr>
              <a:buSzPct val="126000"/>
              <a:buFont typeface="Wingdings" panose="05000000000000000000" pitchFamily="2" charset="2"/>
              <a:buChar char="ü"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İhtiyaç fazlası enerjiyi şebekeye satarak </a:t>
            </a:r>
          </a:p>
          <a:p>
            <a:pPr marL="114300" indent="0">
              <a:buClr>
                <a:srgbClr val="FEA92E"/>
              </a:buClr>
              <a:buSzPct val="126000"/>
              <a:buNone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     - Enerji maliyetini azaltacak </a:t>
            </a:r>
            <a:b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</a:b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     - Şebekeye destek olacak </a:t>
            </a:r>
            <a:endParaRPr lang="tr-TR" sz="1800" dirty="0">
              <a:latin typeface="Helvetica Neue" panose="020B0604020202020204" charset="0"/>
              <a:ea typeface="Helvetica Neue"/>
            </a:endParaRPr>
          </a:p>
          <a:p>
            <a:pPr marL="114300" indent="0">
              <a:buClr>
                <a:srgbClr val="FEA92E"/>
              </a:buClr>
              <a:buSzPct val="126000"/>
              <a:buNone/>
            </a:pP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     Bu durum yatırım maliyetinin daha kısa</a:t>
            </a:r>
            <a:b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</a:br>
            <a:r>
              <a:rPr lang="tr-TR" sz="1800" dirty="0"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     sürede amorti edilmesini de sağlayacaktır.</a:t>
            </a:r>
          </a:p>
        </p:txBody>
      </p:sp>
      <p:sp>
        <p:nvSpPr>
          <p:cNvPr id="188" name="Google Shape;188;g294419a7d27_0_1"/>
          <p:cNvSpPr txBox="1"/>
          <p:nvPr/>
        </p:nvSpPr>
        <p:spPr>
          <a:xfrm>
            <a:off x="4859924" y="6627168"/>
            <a:ext cx="2472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6;p14">
            <a:extLst>
              <a:ext uri="{FF2B5EF4-FFF2-40B4-BE49-F238E27FC236}">
                <a16:creationId xmlns:a16="http://schemas.microsoft.com/office/drawing/2014/main" id="{7C3428F9-11CD-8000-003D-C37AF1419E32}"/>
              </a:ext>
            </a:extLst>
          </p:cNvPr>
          <p:cNvSpPr/>
          <p:nvPr/>
        </p:nvSpPr>
        <p:spPr>
          <a:xfrm>
            <a:off x="9202514" y="1856509"/>
            <a:ext cx="2757766" cy="4721997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3247695" y="1856509"/>
            <a:ext cx="2757766" cy="4721997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4"/>
          <p:cNvSpPr/>
          <p:nvPr/>
        </p:nvSpPr>
        <p:spPr>
          <a:xfrm>
            <a:off x="6199241" y="1856509"/>
            <a:ext cx="2757766" cy="4721997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296139" y="1856509"/>
            <a:ext cx="2757900" cy="4722000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4" descr="Office worker mal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4615" y="1323705"/>
            <a:ext cx="1301960" cy="130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4" descr="Office worker mal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5598" y="1323705"/>
            <a:ext cx="1301960" cy="13019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4"/>
          <p:cNvSpPr txBox="1"/>
          <p:nvPr/>
        </p:nvSpPr>
        <p:spPr>
          <a:xfrm>
            <a:off x="3320422" y="4014294"/>
            <a:ext cx="2568088" cy="2062103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i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Python, Javascript, SQL, C# ve C dillerini bilmektdir. Yapay zeka alanına ilgili ve bu alanda çeşitli çalışmalar yapmıştır. Yapay zeka yarışmalarında finalist derecesne sahiptir. </a:t>
            </a:r>
            <a:endParaRPr dirty="0"/>
          </a:p>
        </p:txBody>
      </p:sp>
      <p:sp>
        <p:nvSpPr>
          <p:cNvPr id="152" name="Google Shape;152;p14"/>
          <p:cNvSpPr txBox="1"/>
          <p:nvPr/>
        </p:nvSpPr>
        <p:spPr>
          <a:xfrm>
            <a:off x="6294080" y="4137404"/>
            <a:ext cx="2568088" cy="181588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i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 ve Java dillerini bilmektedir. Android studioda projeler geliştirmektedir. Mobil uygulama ve arayüz tasarımı alanları ile ilgilenmektedir.</a:t>
            </a:r>
            <a:endParaRPr/>
          </a:p>
        </p:txBody>
      </p:sp>
      <p:pic>
        <p:nvPicPr>
          <p:cNvPr id="153" name="Google Shape;153;p14" descr="Office worker mal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5425" y="1323705"/>
            <a:ext cx="1301960" cy="130196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4"/>
          <p:cNvSpPr txBox="1"/>
          <p:nvPr/>
        </p:nvSpPr>
        <p:spPr>
          <a:xfrm>
            <a:off x="9297397" y="3768074"/>
            <a:ext cx="2568000" cy="25551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i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Elektronik alanında eğitim aldı. Otomotiv Mühendisliğinde yüksek lisans yaptı. Elektrikli araçların şarj yöntemleri konusunda çalıştı. ’V.Enerji Verimliliği ve Kalitesi Sempozyumu’nda ilgili konuda makalesini sundu.</a:t>
            </a:r>
            <a:endParaRPr/>
          </a:p>
        </p:txBody>
      </p:sp>
      <p:grpSp>
        <p:nvGrpSpPr>
          <p:cNvPr id="155" name="Google Shape;155;p14"/>
          <p:cNvGrpSpPr/>
          <p:nvPr/>
        </p:nvGrpSpPr>
        <p:grpSpPr>
          <a:xfrm>
            <a:off x="3320422" y="2670272"/>
            <a:ext cx="2612311" cy="1128750"/>
            <a:chOff x="0" y="-5808"/>
            <a:chExt cx="5618637" cy="2257500"/>
          </a:xfrm>
        </p:grpSpPr>
        <p:sp>
          <p:nvSpPr>
            <p:cNvPr id="156" name="Google Shape;156;p14"/>
            <p:cNvSpPr txBox="1"/>
            <p:nvPr/>
          </p:nvSpPr>
          <p:spPr>
            <a:xfrm>
              <a:off x="0" y="-5808"/>
              <a:ext cx="5618637" cy="8616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333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Hasan Kaynak</a:t>
              </a:r>
              <a:endParaRPr sz="2333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14"/>
            <p:cNvSpPr txBox="1"/>
            <p:nvPr/>
          </p:nvSpPr>
          <p:spPr>
            <a:xfrm>
              <a:off x="0" y="758206"/>
              <a:ext cx="5618637" cy="1493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733" i="1" dirty="0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Yapay Zeka Geliştirmeci </a:t>
              </a:r>
              <a:endParaRPr dirty="0">
                <a:solidFill>
                  <a:srgbClr val="CC0000"/>
                </a:solidFill>
              </a:endParaRPr>
            </a:p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733" i="1" dirty="0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(İngilizce Öğretmeni)</a:t>
              </a:r>
              <a:endParaRPr sz="1733" i="1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58" name="Google Shape;158;p14"/>
          <p:cNvGrpSpPr/>
          <p:nvPr/>
        </p:nvGrpSpPr>
        <p:grpSpPr>
          <a:xfrm>
            <a:off x="9275286" y="2670272"/>
            <a:ext cx="2568308" cy="1128750"/>
            <a:chOff x="0" y="-5808"/>
            <a:chExt cx="5618700" cy="2257500"/>
          </a:xfrm>
        </p:grpSpPr>
        <p:sp>
          <p:nvSpPr>
            <p:cNvPr id="159" name="Google Shape;159;p14"/>
            <p:cNvSpPr txBox="1"/>
            <p:nvPr/>
          </p:nvSpPr>
          <p:spPr>
            <a:xfrm>
              <a:off x="0" y="-5808"/>
              <a:ext cx="5618700" cy="8616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333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Vehbi Yazıcı</a:t>
              </a:r>
              <a:endParaRPr sz="2333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14"/>
            <p:cNvSpPr txBox="1"/>
            <p:nvPr/>
          </p:nvSpPr>
          <p:spPr>
            <a:xfrm>
              <a:off x="0" y="758206"/>
              <a:ext cx="5618700" cy="1493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733" i="1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Danışman </a:t>
              </a:r>
              <a:endParaRPr>
                <a:solidFill>
                  <a:srgbClr val="CC0000"/>
                </a:solidFill>
              </a:endParaRPr>
            </a:p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733" i="1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(Otomotiv Mühendisi)</a:t>
              </a:r>
              <a:endParaRPr sz="1733" i="1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6199239" y="2670272"/>
            <a:ext cx="2809318" cy="1128750"/>
            <a:chOff x="0" y="-5808"/>
            <a:chExt cx="5618637" cy="2257500"/>
          </a:xfrm>
        </p:grpSpPr>
        <p:sp>
          <p:nvSpPr>
            <p:cNvPr id="162" name="Google Shape;162;p14"/>
            <p:cNvSpPr txBox="1"/>
            <p:nvPr/>
          </p:nvSpPr>
          <p:spPr>
            <a:xfrm>
              <a:off x="0" y="-5808"/>
              <a:ext cx="5618637" cy="8616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333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Zehra Yıldız</a:t>
              </a:r>
              <a:endParaRPr sz="2333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p14"/>
            <p:cNvSpPr txBox="1"/>
            <p:nvPr/>
          </p:nvSpPr>
          <p:spPr>
            <a:xfrm>
              <a:off x="0" y="758206"/>
              <a:ext cx="5618637" cy="1493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733" i="1" dirty="0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Yazılımcı </a:t>
              </a:r>
              <a:endParaRPr dirty="0">
                <a:solidFill>
                  <a:srgbClr val="CC0000"/>
                </a:solidFill>
              </a:endParaRPr>
            </a:p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733" i="1" dirty="0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(Bilgisayar Müh. Öğrenci)</a:t>
              </a:r>
              <a:endParaRPr sz="1733" i="1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4" name="Google Shape;164;p14"/>
          <p:cNvSpPr txBox="1"/>
          <p:nvPr/>
        </p:nvSpPr>
        <p:spPr>
          <a:xfrm>
            <a:off x="343065" y="3723472"/>
            <a:ext cx="2568000" cy="23088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i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Fotovoltaik hücreler için yapay zeka tabanlı yöntemlerle yatay yüzeylerde ölçülen ışınım verilerinin eğimli yüzeylere dönüştürülmesi üzerine çalışması vardır. Yapay zeka yarışmalarında finalist derecesine sahiptirler</a:t>
            </a:r>
            <a:endParaRPr/>
          </a:p>
        </p:txBody>
      </p:sp>
      <p:grpSp>
        <p:nvGrpSpPr>
          <p:cNvPr id="165" name="Google Shape;165;p14"/>
          <p:cNvGrpSpPr/>
          <p:nvPr/>
        </p:nvGrpSpPr>
        <p:grpSpPr>
          <a:xfrm>
            <a:off x="244561" y="2625672"/>
            <a:ext cx="2809350" cy="1128750"/>
            <a:chOff x="0" y="-5808"/>
            <a:chExt cx="5618700" cy="2257500"/>
          </a:xfrm>
        </p:grpSpPr>
        <p:sp>
          <p:nvSpPr>
            <p:cNvPr id="166" name="Google Shape;166;p14"/>
            <p:cNvSpPr txBox="1"/>
            <p:nvPr/>
          </p:nvSpPr>
          <p:spPr>
            <a:xfrm>
              <a:off x="0" y="-5808"/>
              <a:ext cx="5618700" cy="8616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333" dirty="0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Bahadır Sarman</a:t>
              </a:r>
              <a:endParaRPr sz="2333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p14"/>
            <p:cNvSpPr txBox="1"/>
            <p:nvPr/>
          </p:nvSpPr>
          <p:spPr>
            <a:xfrm>
              <a:off x="0" y="758206"/>
              <a:ext cx="5618700" cy="1493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733" i="1" dirty="0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Geliştirmeci</a:t>
              </a:r>
            </a:p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733" i="1" dirty="0">
                  <a:solidFill>
                    <a:srgbClr val="CC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(Makine Mühendisi)</a:t>
              </a:r>
              <a:endParaRPr sz="1733" i="1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8" name="Google Shape;168;p14"/>
          <p:cNvSpPr txBox="1"/>
          <p:nvPr/>
        </p:nvSpPr>
        <p:spPr>
          <a:xfrm>
            <a:off x="4859924" y="6627168"/>
            <a:ext cx="24721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4"/>
          <p:cNvSpPr txBox="1"/>
          <p:nvPr/>
        </p:nvSpPr>
        <p:spPr>
          <a:xfrm>
            <a:off x="995425" y="300135"/>
            <a:ext cx="10201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600" b="1" dirty="0">
                <a:solidFill>
                  <a:srgbClr val="CC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Ekibimiz</a:t>
            </a:r>
            <a:endParaRPr dirty="0">
              <a:solidFill>
                <a:srgbClr val="CC0000"/>
              </a:solidFill>
            </a:endParaRPr>
          </a:p>
        </p:txBody>
      </p:sp>
      <p:pic>
        <p:nvPicPr>
          <p:cNvPr id="5" name="Graphic 4" descr="Office worker female with solid fill">
            <a:extLst>
              <a:ext uri="{FF2B5EF4-FFF2-40B4-BE49-F238E27FC236}">
                <a16:creationId xmlns:a16="http://schemas.microsoft.com/office/drawing/2014/main" id="{DABE1227-8DEF-2D59-3943-4EE6E0D61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1664" y="1320746"/>
            <a:ext cx="1303200" cy="1303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mputer and a brain&#10;&#10;Description automatically generated with medium confidence">
            <a:extLst>
              <a:ext uri="{FF2B5EF4-FFF2-40B4-BE49-F238E27FC236}">
                <a16:creationId xmlns:a16="http://schemas.microsoft.com/office/drawing/2014/main" id="{BB501543-9DA3-AC4D-8CD7-D3E44FD6C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68" y="663326"/>
            <a:ext cx="5000406" cy="50004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B06E1B-F960-4A0C-DE70-1F8DDCCAA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5193576"/>
            <a:ext cx="10515600" cy="1325563"/>
          </a:xfrm>
        </p:spPr>
        <p:txBody>
          <a:bodyPr/>
          <a:lstStyle/>
          <a:p>
            <a:pPr algn="r"/>
            <a:r>
              <a:rPr lang="tr-TR" b="1" i="1" dirty="0">
                <a:solidFill>
                  <a:srgbClr val="4D6ED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panose="020B0604020202020204" charset="0"/>
              </a:rPr>
              <a:t>DİNLEDİĞİNİZ İÇİN TEŞEKKÜRLER...</a:t>
            </a:r>
          </a:p>
        </p:txBody>
      </p:sp>
      <p:sp>
        <p:nvSpPr>
          <p:cNvPr id="7" name="Google Shape;168;p14">
            <a:extLst>
              <a:ext uri="{FF2B5EF4-FFF2-40B4-BE49-F238E27FC236}">
                <a16:creationId xmlns:a16="http://schemas.microsoft.com/office/drawing/2014/main" id="{88DC1BEF-8EF0-F220-49A8-104FA1C98C5D}"/>
              </a:ext>
            </a:extLst>
          </p:cNvPr>
          <p:cNvSpPr txBox="1"/>
          <p:nvPr/>
        </p:nvSpPr>
        <p:spPr>
          <a:xfrm>
            <a:off x="4859924" y="6627168"/>
            <a:ext cx="24721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Current High Technologies © All rights reserved</a:t>
            </a:r>
            <a:endParaRPr lang="en-US" sz="9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8;p14">
            <a:extLst>
              <a:ext uri="{FF2B5EF4-FFF2-40B4-BE49-F238E27FC236}">
                <a16:creationId xmlns:a16="http://schemas.microsoft.com/office/drawing/2014/main" id="{B3A417CE-D594-0D42-604A-4A6C013A5E79}"/>
              </a:ext>
            </a:extLst>
          </p:cNvPr>
          <p:cNvSpPr txBox="1"/>
          <p:nvPr/>
        </p:nvSpPr>
        <p:spPr>
          <a:xfrm>
            <a:off x="575354" y="432514"/>
            <a:ext cx="1078003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www.currenthightech.com</a:t>
            </a:r>
            <a:endParaRPr lang="tr-TR" sz="2800" i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7438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551</Words>
  <Application>Microsoft Office PowerPoint</Application>
  <PresentationFormat>Widescreen</PresentationFormat>
  <Paragraphs>120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Helvetica Neue</vt:lpstr>
      <vt:lpstr>Roboto</vt:lpstr>
      <vt:lpstr>Wingdings</vt:lpstr>
      <vt:lpstr>Calibri</vt:lpstr>
      <vt:lpstr>Arial</vt:lpstr>
      <vt:lpstr>Office Theme</vt:lpstr>
      <vt:lpstr>CURRENT HİGH TECHNOLOGİES</vt:lpstr>
      <vt:lpstr>PowerPoint Presentation</vt:lpstr>
      <vt:lpstr>PowerPoint Presentation</vt:lpstr>
      <vt:lpstr>Veri Seti ve Simülasyon Bilgileri</vt:lpstr>
      <vt:lpstr>FİNANSAL PROJEKSİYON</vt:lpstr>
      <vt:lpstr>Maliyetler</vt:lpstr>
      <vt:lpstr>Müşteri Portföyü</vt:lpstr>
      <vt:lpstr>PowerPoint Presentation</vt:lpstr>
      <vt:lpstr>Geliştirilecek Modüller</vt:lpstr>
      <vt:lpstr>Sonuç</vt:lpstr>
      <vt:lpstr>PowerPoint Presentation</vt:lpstr>
      <vt:lpstr>DİNLEDİĞİNİZ İÇİN TEŞEKKÜRLER...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bahadır sarman</dc:creator>
  <cp:lastModifiedBy>bahadır sarman</cp:lastModifiedBy>
  <cp:revision>8</cp:revision>
  <dcterms:created xsi:type="dcterms:W3CDTF">2023-10-11T17:19:12Z</dcterms:created>
  <dcterms:modified xsi:type="dcterms:W3CDTF">2023-11-01T20:24:34Z</dcterms:modified>
</cp:coreProperties>
</file>